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1" r:id="rId4"/>
    <p:sldId id="258" r:id="rId5"/>
    <p:sldId id="259" r:id="rId6"/>
    <p:sldId id="26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72" r:id="rId16"/>
    <p:sldId id="266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ОМ" initials="Д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D8F3"/>
    <a:srgbClr val="9900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6" d="100"/>
          <a:sy n="96" d="100"/>
        </p:scale>
        <p:origin x="-178" y="-1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FF15-1989-47AF-97FA-627BB28E1B3C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0573-9330-405C-ACB5-273A119155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191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FF15-1989-47AF-97FA-627BB28E1B3C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0573-9330-405C-ACB5-273A119155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217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FF15-1989-47AF-97FA-627BB28E1B3C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0573-9330-405C-ACB5-273A119155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693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FF15-1989-47AF-97FA-627BB28E1B3C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0573-9330-405C-ACB5-273A119155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305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FF15-1989-47AF-97FA-627BB28E1B3C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0573-9330-405C-ACB5-273A119155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625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FF15-1989-47AF-97FA-627BB28E1B3C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0573-9330-405C-ACB5-273A119155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263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FF15-1989-47AF-97FA-627BB28E1B3C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0573-9330-405C-ACB5-273A119155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660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FF15-1989-47AF-97FA-627BB28E1B3C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0573-9330-405C-ACB5-273A119155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053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FF15-1989-47AF-97FA-627BB28E1B3C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0573-9330-405C-ACB5-273A119155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081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FF15-1989-47AF-97FA-627BB28E1B3C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0573-9330-405C-ACB5-273A119155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073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FF15-1989-47AF-97FA-627BB28E1B3C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0573-9330-405C-ACB5-273A119155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746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1FF15-1989-47AF-97FA-627BB28E1B3C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D0573-9330-405C-ACB5-273A119155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56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olncesvet.ru/opublikovannyie-materialyi/naglyadnoe-uchebno--metodicheskoe-posobi.5042368026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iermilovas@mail.ru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/>
          <a:srcRect t="6196" b="15458"/>
          <a:stretch/>
        </p:blipFill>
        <p:spPr>
          <a:xfrm>
            <a:off x="0" y="3012141"/>
            <a:ext cx="12192000" cy="3845859"/>
          </a:xfrm>
          <a:prstGeom prst="rect">
            <a:avLst/>
          </a:prstGeom>
        </p:spPr>
      </p:pic>
      <p:sp>
        <p:nvSpPr>
          <p:cNvPr id="6" name="Пятиугольник 5"/>
          <p:cNvSpPr/>
          <p:nvPr/>
        </p:nvSpPr>
        <p:spPr>
          <a:xfrm>
            <a:off x="5920087" y="4900287"/>
            <a:ext cx="4572255" cy="1608038"/>
          </a:xfrm>
          <a:prstGeom prst="homePlate">
            <a:avLst/>
          </a:prstGeom>
          <a:solidFill>
            <a:srgbClr val="0DD8F3"/>
          </a:solidFill>
          <a:ln>
            <a:solidFill>
              <a:srgbClr val="0DD8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rgbClr val="FF0000"/>
                </a:solidFill>
              </a:rPr>
              <a:t>Разработчик:</a:t>
            </a:r>
          </a:p>
          <a:p>
            <a:pPr algn="just"/>
            <a:r>
              <a:rPr lang="ru-RU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Ермилова Светлана Юрьевна,</a:t>
            </a:r>
          </a:p>
          <a:p>
            <a:pPr algn="just"/>
            <a:r>
              <a:rPr lang="ru-RU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 дополнительного образования АУ ДО «ЦДОДиМ» УМР, Тюменская область.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47554" y="659032"/>
            <a:ext cx="6696892" cy="25951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РАЗРАБОТКА НАГЛЯДНОГО УЧЕБНО-МЕТОДИЧЕСКОГО ПОСОБИЯ: ДЕКОРАТИВНАЯ ТЕХНИКА «КАЛЕЙДОСКОП»</a:t>
            </a:r>
          </a:p>
        </p:txBody>
      </p:sp>
    </p:spTree>
    <p:extLst>
      <p:ext uri="{BB962C8B-B14F-4D97-AF65-F5344CB8AC3E}">
        <p14:creationId xmlns:p14="http://schemas.microsoft.com/office/powerpoint/2010/main" val="30756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/>
          <a:srcRect t="13592"/>
          <a:stretch/>
        </p:blipFill>
        <p:spPr>
          <a:xfrm rot="16200000">
            <a:off x="2667003" y="-2667000"/>
            <a:ext cx="6858000" cy="121919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F6F973E-4AAA-4494-B6DA-2D12ABDB03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7137" y="934426"/>
            <a:ext cx="4191613" cy="368786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33A4A44-D29F-41B1-8BAF-A496CF5FE8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039497" y="932993"/>
            <a:ext cx="4167764" cy="366688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71F843E-C0DC-4024-A4BD-102D4E017B4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822606" y="992878"/>
            <a:ext cx="4312527" cy="3691879"/>
          </a:xfrm>
          <a:prstGeom prst="rect">
            <a:avLst/>
          </a:prstGeom>
        </p:spPr>
      </p:pic>
      <p:sp>
        <p:nvSpPr>
          <p:cNvPr id="7" name="Пятиугольник 6"/>
          <p:cNvSpPr/>
          <p:nvPr/>
        </p:nvSpPr>
        <p:spPr>
          <a:xfrm>
            <a:off x="766354" y="4453543"/>
            <a:ext cx="1123408" cy="292608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Рис. 10</a:t>
            </a:r>
          </a:p>
        </p:txBody>
      </p:sp>
      <p:sp>
        <p:nvSpPr>
          <p:cNvPr id="9" name="Пятиугольник 8"/>
          <p:cNvSpPr/>
          <p:nvPr/>
        </p:nvSpPr>
        <p:spPr>
          <a:xfrm>
            <a:off x="5053584" y="4416967"/>
            <a:ext cx="1036320" cy="329184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Рис. 11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10652324" y="4612039"/>
            <a:ext cx="999744" cy="268224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Рис. 12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07264" y="5205984"/>
            <a:ext cx="3755136" cy="1475232"/>
          </a:xfrm>
          <a:prstGeom prst="round2DiagRect">
            <a:avLst/>
          </a:prstGeom>
          <a:solidFill>
            <a:srgbClr val="0DD8F3"/>
          </a:solidFill>
          <a:ln>
            <a:solidFill>
              <a:srgbClr val="0DD8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ru-RU" sz="16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 изнаночной стороны изделия</a:t>
            </a:r>
            <a:endParaRPr lang="ru-RU" sz="1600" b="1" dirty="0">
              <a:solidFill>
                <a:srgbClr val="99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4230624" y="5205984"/>
            <a:ext cx="3718560" cy="1499616"/>
          </a:xfrm>
          <a:prstGeom prst="round2DiagRect">
            <a:avLst/>
          </a:prstGeom>
          <a:solidFill>
            <a:srgbClr val="0DD8F3"/>
          </a:solidFill>
          <a:ln>
            <a:solidFill>
              <a:srgbClr val="0DD8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Закрепить пленку булавками, </a:t>
            </a:r>
            <a:r>
              <a:rPr lang="ru-RU" sz="16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защиты изделия </a:t>
            </a:r>
            <a:r>
              <a:rPr lang="ru-RU" sz="1600" b="1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6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краски</a:t>
            </a:r>
            <a:endParaRPr lang="ru-RU" sz="1600" b="1" dirty="0">
              <a:solidFill>
                <a:srgbClr val="99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8327136" y="5157216"/>
            <a:ext cx="3718560" cy="1499616"/>
          </a:xfrm>
          <a:prstGeom prst="round2DiagRect">
            <a:avLst/>
          </a:prstGeom>
          <a:solidFill>
            <a:srgbClr val="0DD8F3"/>
          </a:solidFill>
          <a:ln>
            <a:solidFill>
              <a:srgbClr val="0DD8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Окрасить каждый волан спиртовыми чернилами смешанные с разбавителем для </a:t>
            </a:r>
            <a:r>
              <a:rPr lang="ru-RU" sz="16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краски</a:t>
            </a:r>
            <a:endParaRPr lang="ru-RU" sz="1600" b="1" dirty="0">
              <a:solidFill>
                <a:srgbClr val="99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39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/>
          <a:srcRect t="13592"/>
          <a:stretch/>
        </p:blipFill>
        <p:spPr>
          <a:xfrm rot="16200000">
            <a:off x="2667002" y="-2667000"/>
            <a:ext cx="6858000" cy="12192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9DC4111-CD40-4AC1-8866-2DFCE33FC7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73701" y="259315"/>
            <a:ext cx="4057202" cy="39098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378CBA1-E598-4C46-B355-444DE416A1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050156" y="125606"/>
            <a:ext cx="4008437" cy="412844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41238F2-1CC1-4FD2-B76D-9D261554CF3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959957" y="101222"/>
            <a:ext cx="3984052" cy="4128448"/>
          </a:xfrm>
          <a:prstGeom prst="rect">
            <a:avLst/>
          </a:prstGeom>
        </p:spPr>
      </p:pic>
      <p:sp>
        <p:nvSpPr>
          <p:cNvPr id="7" name="Пятиугольник 6"/>
          <p:cNvSpPr/>
          <p:nvPr/>
        </p:nvSpPr>
        <p:spPr>
          <a:xfrm>
            <a:off x="92543" y="3772553"/>
            <a:ext cx="1011936" cy="304800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Рис. 13</a:t>
            </a:r>
          </a:p>
        </p:txBody>
      </p:sp>
      <p:sp>
        <p:nvSpPr>
          <p:cNvPr id="9" name="Пятиугольник 8"/>
          <p:cNvSpPr/>
          <p:nvPr/>
        </p:nvSpPr>
        <p:spPr>
          <a:xfrm>
            <a:off x="4134245" y="3749040"/>
            <a:ext cx="999744" cy="316992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Рис. 14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8274885" y="3749040"/>
            <a:ext cx="987552" cy="292608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Рис. 15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341376" y="4474464"/>
            <a:ext cx="2974848" cy="2218944"/>
          </a:xfrm>
          <a:prstGeom prst="round2DiagRect">
            <a:avLst/>
          </a:prstGeom>
          <a:solidFill>
            <a:srgbClr val="0DD8F3"/>
          </a:solidFill>
          <a:ln>
            <a:solidFill>
              <a:srgbClr val="0DD8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 </a:t>
            </a:r>
            <a:r>
              <a:rPr lang="ru-RU" sz="16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Просушить </a:t>
            </a:r>
            <a:r>
              <a:rPr lang="ru-RU" sz="1600" b="1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феном </a:t>
            </a:r>
            <a:r>
              <a:rPr lang="ru-RU" sz="16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слой волны </a:t>
            </a:r>
            <a:r>
              <a:rPr lang="ru-RU" sz="1600" b="1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</a:t>
            </a:r>
            <a:r>
              <a:rPr lang="ru-RU" sz="16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окрашивания</a:t>
            </a:r>
            <a:endParaRPr lang="ru-RU" sz="1600" b="1" dirty="0">
              <a:solidFill>
                <a:srgbClr val="99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4058194" y="4434840"/>
            <a:ext cx="2938272" cy="2182368"/>
          </a:xfrm>
          <a:prstGeom prst="round2DiagRect">
            <a:avLst/>
          </a:prstGeom>
          <a:solidFill>
            <a:srgbClr val="0DD8F3"/>
          </a:solidFill>
          <a:ln>
            <a:solidFill>
              <a:srgbClr val="0DD8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 </a:t>
            </a:r>
            <a:r>
              <a:rPr lang="ru-RU" sz="16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Головной убор готов </a:t>
            </a:r>
            <a:endParaRPr lang="ru-RU" sz="1600" b="1" dirty="0">
              <a:solidFill>
                <a:srgbClr val="99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7343335" y="4255008"/>
            <a:ext cx="4702361" cy="2450592"/>
          </a:xfrm>
          <a:prstGeom prst="round2DiagRect">
            <a:avLst/>
          </a:prstGeom>
          <a:solidFill>
            <a:srgbClr val="0DD8F3"/>
          </a:solidFill>
          <a:ln>
            <a:solidFill>
              <a:srgbClr val="0DD8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 </a:t>
            </a:r>
            <a:r>
              <a:rPr lang="ru-RU" sz="16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Декоративное оформление композиции </a:t>
            </a:r>
            <a:r>
              <a:rPr lang="ru-RU" sz="1600" b="1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(серьги, бусы, брошь), </a:t>
            </a:r>
            <a:r>
              <a:rPr lang="ru-RU" sz="16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панно наклеить на </a:t>
            </a:r>
            <a:r>
              <a:rPr lang="ru-RU" sz="1600" b="1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основу из картона </a:t>
            </a:r>
            <a:r>
              <a:rPr lang="ru-RU" sz="16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b="1" dirty="0" err="1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оргалит</a:t>
            </a:r>
            <a:r>
              <a:rPr lang="ru-RU" sz="1600" b="1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ДВП и т.д</a:t>
            </a:r>
            <a:r>
              <a:rPr lang="ru-RU" sz="16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ru-RU" sz="1600" b="1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6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дальнейшем обновить </a:t>
            </a:r>
            <a:r>
              <a:rPr lang="ru-RU" sz="16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панно, </a:t>
            </a:r>
            <a:r>
              <a:rPr lang="ru-RU" sz="1600" b="1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например: добавить рамочку, украшения на головной убор «Геле» или контурами нарисовать на воланах элементы </a:t>
            </a:r>
            <a:r>
              <a:rPr lang="ru-RU" sz="16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африканских орнаментов</a:t>
            </a:r>
            <a:endParaRPr lang="ru-RU" sz="1600" b="1" dirty="0">
              <a:solidFill>
                <a:srgbClr val="99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40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/>
          <a:srcRect t="13592"/>
          <a:stretch/>
        </p:blipFill>
        <p:spPr>
          <a:xfrm rot="16200000">
            <a:off x="2667002" y="-2667000"/>
            <a:ext cx="6858000" cy="12192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B583826-84A4-4DD1-B303-54D7E084EF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7589" y="1730815"/>
            <a:ext cx="4277650" cy="469847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673BA75-1821-4896-9998-20C5C9E705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863" y="1464033"/>
            <a:ext cx="3577941" cy="392993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079863" y="239531"/>
            <a:ext cx="10216896" cy="95097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ПАННО </a:t>
            </a:r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«НЕГРИТЯНКА»,  ВЫПОЛНЕННАЯ В ДЕКОРАТИВНОЙ ТЕХНИКЕ «КАЛЕЙДОСКОП»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155982" y="5129536"/>
            <a:ext cx="2725783" cy="1332412"/>
          </a:xfrm>
          <a:prstGeom prst="round2DiagRect">
            <a:avLst/>
          </a:prstGeom>
          <a:solidFill>
            <a:srgbClr val="0DD8F3"/>
          </a:solidFill>
          <a:ln>
            <a:solidFill>
              <a:srgbClr val="0DD8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9900CC"/>
                </a:solidFill>
              </a:rPr>
              <a:t>Декоративное панно в интерьере</a:t>
            </a:r>
            <a:endParaRPr lang="ru-RU" b="1" dirty="0">
              <a:solidFill>
                <a:srgbClr val="99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50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/>
          <a:srcRect t="13592"/>
          <a:stretch/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07821B6-53FF-443A-925F-178836A29F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1759" y="2690949"/>
            <a:ext cx="4841053" cy="376783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63C215F-8B59-45C7-9194-3304B5328DD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1235" y="1778958"/>
            <a:ext cx="3235810" cy="266131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7F39EBC-334E-46ED-BD92-91931FAB5B0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923" y="3720334"/>
            <a:ext cx="3890903" cy="291817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Выноска со стрелкой вниз 6"/>
          <p:cNvSpPr/>
          <p:nvPr/>
        </p:nvSpPr>
        <p:spPr>
          <a:xfrm>
            <a:off x="5495108" y="219456"/>
            <a:ext cx="6331131" cy="1450848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latin typeface="Arial" pitchFamily="34" charset="0"/>
                <a:cs typeface="Arial" pitchFamily="34" charset="0"/>
              </a:rPr>
              <a:t>Брошь в технике «Калейдоскоп»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562115" y="723698"/>
            <a:ext cx="3283131" cy="2272937"/>
          </a:xfrm>
          <a:prstGeom prst="round2DiagRect">
            <a:avLst/>
          </a:prstGeom>
          <a:solidFill>
            <a:srgbClr val="0DD8F3"/>
          </a:solidFill>
          <a:ln>
            <a:solidFill>
              <a:srgbClr val="0DD8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9900CC"/>
                </a:solidFill>
              </a:rPr>
              <a:t>Основа фетр, ткань </a:t>
            </a:r>
            <a:r>
              <a:rPr lang="ru-RU" sz="1600" b="1" dirty="0" err="1">
                <a:solidFill>
                  <a:srgbClr val="9900CC"/>
                </a:solidFill>
              </a:rPr>
              <a:t>органза</a:t>
            </a:r>
            <a:r>
              <a:rPr lang="ru-RU" sz="1600" b="1" dirty="0">
                <a:solidFill>
                  <a:srgbClr val="9900CC"/>
                </a:solidFill>
              </a:rPr>
              <a:t>, застежка для броши. Таким образом можно создавать украшения и детали к одежде, например: на карман платья или пальто. Б</a:t>
            </a:r>
            <a:r>
              <a:rPr lang="ru-RU" sz="1600" b="1" dirty="0" smtClean="0">
                <a:solidFill>
                  <a:srgbClr val="9900CC"/>
                </a:solidFill>
              </a:rPr>
              <a:t>рошь можно украсить стразами </a:t>
            </a:r>
            <a:r>
              <a:rPr lang="ru-RU" sz="1600" b="1" dirty="0">
                <a:solidFill>
                  <a:srgbClr val="9900CC"/>
                </a:solidFill>
              </a:rPr>
              <a:t>или </a:t>
            </a:r>
            <a:r>
              <a:rPr lang="ru-RU" sz="1600" b="1" dirty="0" smtClean="0">
                <a:solidFill>
                  <a:srgbClr val="9900CC"/>
                </a:solidFill>
              </a:rPr>
              <a:t>подвесками </a:t>
            </a:r>
            <a:r>
              <a:rPr lang="ru-RU" sz="1600" b="1" dirty="0">
                <a:solidFill>
                  <a:srgbClr val="9900CC"/>
                </a:solidFill>
              </a:rPr>
              <a:t>из бусинок и т.д. </a:t>
            </a:r>
          </a:p>
        </p:txBody>
      </p:sp>
    </p:spTree>
    <p:extLst>
      <p:ext uri="{BB962C8B-B14F-4D97-AF65-F5344CB8AC3E}">
        <p14:creationId xmlns:p14="http://schemas.microsoft.com/office/powerpoint/2010/main" val="358223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/>
          <a:srcRect t="13592"/>
          <a:stretch/>
        </p:blipFill>
        <p:spPr>
          <a:xfrm rot="16200000">
            <a:off x="2667000" y="-2935224"/>
            <a:ext cx="6858000" cy="12192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3B6D042-AD50-4F87-9BC4-D98703F703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6938" y="217767"/>
            <a:ext cx="2901304" cy="38604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4924043-349F-4F54-A1BE-23251B3DBE1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17767"/>
            <a:ext cx="2641367" cy="386041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C14C0FD-A7C8-4BC1-A035-81C21782B15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51375" y="910860"/>
            <a:ext cx="3858723" cy="24759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C26ECB7-C631-4B66-8A27-EA914C91CB9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981122" y="217767"/>
            <a:ext cx="2895307" cy="3860409"/>
          </a:xfrm>
          <a:prstGeom prst="rect">
            <a:avLst/>
          </a:prstGeom>
        </p:spPr>
      </p:pic>
      <p:sp>
        <p:nvSpPr>
          <p:cNvPr id="7" name="Пятиугольник 6"/>
          <p:cNvSpPr/>
          <p:nvPr/>
        </p:nvSpPr>
        <p:spPr>
          <a:xfrm>
            <a:off x="2097024" y="3560064"/>
            <a:ext cx="1243584" cy="463296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БЫЛО</a:t>
            </a:r>
          </a:p>
        </p:txBody>
      </p:sp>
      <p:sp>
        <p:nvSpPr>
          <p:cNvPr id="9" name="Пятиугольник 8"/>
          <p:cNvSpPr/>
          <p:nvPr/>
        </p:nvSpPr>
        <p:spPr>
          <a:xfrm>
            <a:off x="8290560" y="3608832"/>
            <a:ext cx="1158240" cy="438912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СТАЛО</a:t>
            </a:r>
          </a:p>
        </p:txBody>
      </p:sp>
      <p:sp>
        <p:nvSpPr>
          <p:cNvPr id="10" name="Выноска со стрелкой вверх 9"/>
          <p:cNvSpPr/>
          <p:nvPr/>
        </p:nvSpPr>
        <p:spPr>
          <a:xfrm>
            <a:off x="487680" y="4328160"/>
            <a:ext cx="11326368" cy="2218944"/>
          </a:xfrm>
          <a:prstGeom prst="upArrowCallout">
            <a:avLst/>
          </a:prstGeom>
          <a:solidFill>
            <a:srgbClr val="0DD8F3"/>
          </a:solidFill>
          <a:ln>
            <a:solidFill>
              <a:srgbClr val="0DD8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Копилка «Овен</a:t>
            </a:r>
            <a:r>
              <a:rPr lang="ru-RU" b="1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(папье </a:t>
            </a:r>
            <a:r>
              <a:rPr lang="ru-RU" b="1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маше).  </a:t>
            </a:r>
            <a:r>
              <a:rPr lang="ru-RU" b="1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ерсть декоративной композиции выполнена в  </a:t>
            </a:r>
            <a:r>
              <a:rPr lang="ru-RU" b="1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технике «Калейдоскоп». На основе из фетра </a:t>
            </a:r>
            <a:r>
              <a:rPr lang="ru-RU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сделаны </a:t>
            </a:r>
            <a:r>
              <a:rPr lang="ru-RU" b="1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надрезы </a:t>
            </a:r>
            <a:r>
              <a:rPr lang="ru-RU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помощи ножниц </a:t>
            </a:r>
            <a:r>
              <a:rPr lang="ru-RU" b="1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протянута </a:t>
            </a:r>
            <a:r>
              <a:rPr lang="ru-RU" b="1" dirty="0" err="1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буклированная</a:t>
            </a:r>
            <a:r>
              <a:rPr lang="ru-RU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пряжа</a:t>
            </a:r>
            <a:endParaRPr lang="ru-RU" b="1" dirty="0">
              <a:solidFill>
                <a:srgbClr val="99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1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t="13592"/>
          <a:stretch/>
        </p:blipFill>
        <p:spPr>
          <a:xfrm rot="16200000">
            <a:off x="-1911095" y="1911097"/>
            <a:ext cx="6858000" cy="303580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64992" y="158496"/>
            <a:ext cx="8022336" cy="70713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РЕЗУЛЬТАТИВНОСТЬ АВТОРСКОЙ ТЕХНИКИ «КАЛЕЙДОСКОП»</a:t>
            </a:r>
          </a:p>
        </p:txBody>
      </p:sp>
      <p:pic>
        <p:nvPicPr>
          <p:cNvPr id="9" name="Рисунок 8" descr="C:\Users\Школа\Downloads\IMG_20230530_1520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7184" y="995488"/>
            <a:ext cx="7961376" cy="477132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425952" y="5925312"/>
            <a:ext cx="7888224" cy="5974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  <a:hlinkClick r:id="rId4"/>
              </a:rPr>
              <a:t>https://solncesvet.ru/opublikovannyie-materialyi/naglyadnoe-uchebno--metodicheskoe-posobi.5042368026/</a:t>
            </a:r>
            <a:r>
              <a:rPr lang="ru-RU" dirty="0">
                <a:latin typeface="Arial" pitchFamily="34" charset="0"/>
                <a:cs typeface="Arial" pitchFamily="34" charset="0"/>
              </a:rPr>
              <a:t> 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публикация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2304288" y="2377440"/>
            <a:ext cx="978408" cy="484632"/>
          </a:xfrm>
          <a:prstGeom prst="homePlate">
            <a:avLst/>
          </a:prstGeom>
          <a:solidFill>
            <a:srgbClr val="0DD8F3"/>
          </a:solidFill>
          <a:ln>
            <a:solidFill>
              <a:srgbClr val="0DD8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ятиугольник 12"/>
          <p:cNvSpPr/>
          <p:nvPr/>
        </p:nvSpPr>
        <p:spPr>
          <a:xfrm>
            <a:off x="2206752" y="5857385"/>
            <a:ext cx="978408" cy="484632"/>
          </a:xfrm>
          <a:prstGeom prst="homePlate">
            <a:avLst/>
          </a:prstGeom>
          <a:solidFill>
            <a:srgbClr val="0DD8F3"/>
          </a:solidFill>
          <a:ln>
            <a:solidFill>
              <a:srgbClr val="0DD8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t="13592"/>
          <a:stretch/>
        </p:blipFill>
        <p:spPr>
          <a:xfrm rot="16200000">
            <a:off x="-1911095" y="1911097"/>
            <a:ext cx="6858000" cy="303580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8D0FF8-E650-4FFA-B727-BFBC17759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5535" y="685482"/>
            <a:ext cx="8769799" cy="5532438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  НАГЛЯДНОГО УЧЕБНО – МЕТОДИЧЕСКОГО ПОСОБИЯ                «КАЛЕЙДОСКОП»</a:t>
            </a:r>
            <a:b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</a:t>
            </a:r>
            <a:b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Ермилова Светлана Юрьевна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 дополнительного образования Автономного учреждения дополнительного образования «Центр дополнительного образования детей и молодёжи»                Уватского муниципального района.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КОНТАКТНАЯ ИНФОРМАЦИЯ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Адрес: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Тюменская область, п. Туртас, ст. Юность-Комсомольская д.21</a:t>
            </a:r>
            <a:b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Телефон: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сотовый: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8-904-889-78-09, </a:t>
            </a:r>
            <a:b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рабочий: 8(34561) 25-9-71</a:t>
            </a:r>
            <a:b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-mail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iermilovas@mail.ru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endParaRPr lang="ru-RU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506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2B36DD2-9E08-4B71-B83A-889F896E3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0481" y="2243871"/>
            <a:ext cx="5878285" cy="4186142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effectLst/>
                <a:ea typeface="Calibri" panose="020F0502020204030204" pitchFamily="34" charset="0"/>
              </a:rPr>
              <a:t>	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Декоративно-прикладное искусство удивительный вид творчества, </a:t>
            </a: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озволяющий экспериментировать, находить новые методы работы с различными материалами. Педагоги, работающие в этом направлении имеют уникальную возможность </a:t>
            </a: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азработать что-то неповторимое, оригинальное, используя весь свой творческий потенциал. Поэтому разработка техники «Калейдоскоп» стала результатом многочисленных опытов и экспериментов с различными декоративными материалами.</a:t>
            </a:r>
          </a:p>
          <a:p>
            <a:pPr algn="just"/>
            <a:endParaRPr lang="ru-RU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	</a:t>
            </a: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ru-RU" sz="2000" dirty="0"/>
          </a:p>
        </p:txBody>
      </p:sp>
      <p:sp>
        <p:nvSpPr>
          <p:cNvPr id="2" name="Выноска со стрелкой вниз 1"/>
          <p:cNvSpPr/>
          <p:nvPr/>
        </p:nvSpPr>
        <p:spPr>
          <a:xfrm>
            <a:off x="3325276" y="548641"/>
            <a:ext cx="7100282" cy="1358537"/>
          </a:xfrm>
          <a:prstGeom prst="downArrowCallo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НАГЛЯДНОЕ УЧЕБО- МЕТОДИЧЕСКОЕ ПОСОБИЕ</a:t>
            </a:r>
          </a:p>
          <a:p>
            <a:pPr algn="ctr"/>
            <a:r>
              <a:rPr lang="ru-RU" b="1" dirty="0"/>
              <a:t>ДЕКОРАТИВНАЯ ТЕХНИКА «КАЛЕЙДОСКОП»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2936229" y="3429297"/>
            <a:ext cx="882163" cy="568887"/>
          </a:xfrm>
          <a:prstGeom prst="homePlate">
            <a:avLst/>
          </a:prstGeom>
          <a:solidFill>
            <a:srgbClr val="0DD8F3"/>
          </a:solidFill>
          <a:ln>
            <a:solidFill>
              <a:srgbClr val="0DD8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914141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93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71905" y="460786"/>
            <a:ext cx="69705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 основу  были взяты два вида  декоративно – прикладного искусства: «Валяние из шерсти» и «Батик», усовершенствовав и видоизменив получилась декоративная техника «Калейдоскоп». Цветовой колорит позволяет смешивать цвета и создавать неповторимые фактуры, рисунки. Учебно-методическое пособие разработано в рамках ДООП 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Арт-КреатиФФ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», раздел </a:t>
            </a:r>
            <a:r>
              <a:rPr lang="ru-RU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«</a:t>
            </a:r>
            <a:r>
              <a:rPr lang="ru-RU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Декоративные изделия из нетрадиционных материалов», «Валяние из шерсти».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Рассчитано на обучающихся от 12 до 18 лет. Для лучшего освоения данной техникой было разработано подробное последовательное выполнение на конкретном примере: декоративное панно и композиция для интерьера, технология использования. Применение методики позволит создавать обучающимся авторские, уникальные декоративные изделия.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71906" y="4598126"/>
            <a:ext cx="70489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Особенностью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данной техники является – трансформация современных технологий с традиционными видами декоративно-прикладного искусства.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1177" y="1850546"/>
            <a:ext cx="902286" cy="5791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23577" y="4757620"/>
            <a:ext cx="902286" cy="5791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3675" y="-594"/>
            <a:ext cx="2911209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6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>
            <a:off x="6122125" y="157604"/>
            <a:ext cx="5390606" cy="1224447"/>
          </a:xfrm>
          <a:prstGeom prst="downArrowCallout">
            <a:avLst>
              <a:gd name="adj1" fmla="val 33009"/>
              <a:gd name="adj2" fmla="val 25000"/>
              <a:gd name="adj3" fmla="val 25000"/>
              <a:gd name="adj4" fmla="val 6497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/>
              <a:t>  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творческих способностей через освоение   техники «Калейдоскоп» средствами декоративно-прикладного искусства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3311627" y="279111"/>
            <a:ext cx="1744763" cy="1102940"/>
          </a:xfrm>
          <a:prstGeom prst="homePlate">
            <a:avLst/>
          </a:prstGeom>
          <a:solidFill>
            <a:srgbClr val="0DD8F3"/>
          </a:solidFill>
          <a:ln>
            <a:solidFill>
              <a:srgbClr val="0DD8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9900CC"/>
                </a:solidFill>
              </a:rPr>
              <a:t>ЦЕЛЬ: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6185167" y="1596428"/>
            <a:ext cx="5414390" cy="914398"/>
          </a:xfrm>
          <a:prstGeom prst="homePlat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Формировать теоретические знания последовательного использования техники «Калейдоскоп» в декоративных композициях. </a:t>
            </a:r>
          </a:p>
        </p:txBody>
      </p:sp>
      <p:sp>
        <p:nvSpPr>
          <p:cNvPr id="8" name="Выноска со стрелкой вправо 7"/>
          <p:cNvSpPr/>
          <p:nvPr/>
        </p:nvSpPr>
        <p:spPr>
          <a:xfrm>
            <a:off x="3071238" y="2006543"/>
            <a:ext cx="3013441" cy="4180114"/>
          </a:xfrm>
          <a:prstGeom prst="rightArrowCallout">
            <a:avLst/>
          </a:prstGeom>
          <a:solidFill>
            <a:srgbClr val="0DD8F3"/>
          </a:solidFill>
          <a:ln>
            <a:solidFill>
              <a:srgbClr val="0DD8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9900CC"/>
                </a:solidFill>
              </a:rPr>
              <a:t>ЗАДАЧИ:</a:t>
            </a:r>
          </a:p>
        </p:txBody>
      </p:sp>
      <p:sp>
        <p:nvSpPr>
          <p:cNvPr id="9" name="Пятиугольник 8"/>
          <p:cNvSpPr/>
          <p:nvPr/>
        </p:nvSpPr>
        <p:spPr>
          <a:xfrm>
            <a:off x="6185167" y="2642742"/>
            <a:ext cx="5414390" cy="914398"/>
          </a:xfrm>
          <a:prstGeom prst="homePlat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Научить навыкам работы с материалами и инструментами при выполнении технологии изготовления техники «Калейдоскоп»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6185166" y="3999217"/>
            <a:ext cx="5477432" cy="914398"/>
          </a:xfrm>
          <a:prstGeom prst="homePlat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Развивать воображение, фантазию, креативное мышление;</a:t>
            </a:r>
            <a:b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Развивать коммуникативные навыки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6216686" y="5246393"/>
            <a:ext cx="5414391" cy="1182854"/>
          </a:xfrm>
          <a:prstGeom prst="homePlat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Формировать уважение к труду и его результатам;</a:t>
            </a:r>
            <a:b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Формировать уважительное отношение к прикладному творчеству и искусству в целом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02266" y="1164867"/>
            <a:ext cx="2175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ОБРАЗОВАТЕЛЬНЫЕ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299884" y="3666439"/>
            <a:ext cx="1780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РАЗВИВАЮЩИЕ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487948" y="4877061"/>
            <a:ext cx="1592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ЛИЧНОСТНЫЕ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7552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/>
          <a:srcRect t="13592"/>
          <a:stretch/>
        </p:blipFill>
        <p:spPr>
          <a:xfrm rot="16200000">
            <a:off x="-1823386" y="1823388"/>
            <a:ext cx="6858000" cy="3211225"/>
          </a:xfrm>
          <a:prstGeom prst="rect">
            <a:avLst/>
          </a:prstGeom>
        </p:spPr>
      </p:pic>
      <p:sp>
        <p:nvSpPr>
          <p:cNvPr id="5" name="Выноска со стрелкой вниз 4"/>
          <p:cNvSpPr/>
          <p:nvPr/>
        </p:nvSpPr>
        <p:spPr>
          <a:xfrm>
            <a:off x="5084649" y="281181"/>
            <a:ext cx="5477691" cy="1358537"/>
          </a:xfrm>
          <a:prstGeom prst="downArrowCallout">
            <a:avLst>
              <a:gd name="adj1" fmla="val 31410"/>
              <a:gd name="adj2" fmla="val 25000"/>
              <a:gd name="adj3" fmla="val 25000"/>
              <a:gd name="adj4" fmla="val 6497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ПЛАНИРУЕМЫЕ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55772" y="1526070"/>
            <a:ext cx="2255519" cy="1835439"/>
          </a:xfrm>
          <a:prstGeom prst="roundRect">
            <a:avLst/>
          </a:prstGeom>
          <a:solidFill>
            <a:srgbClr val="0DD8F3"/>
          </a:solidFill>
          <a:ln>
            <a:solidFill>
              <a:srgbClr val="0DD8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9900CC"/>
                </a:solidFill>
              </a:rPr>
              <a:t>Сформированы знания последовательного выполнения техники «Калейдоскоп»;</a:t>
            </a:r>
            <a:br>
              <a:rPr lang="ru-RU" dirty="0">
                <a:solidFill>
                  <a:srgbClr val="9900CC"/>
                </a:solidFill>
              </a:rPr>
            </a:br>
            <a:endParaRPr lang="ru-RU" dirty="0">
              <a:solidFill>
                <a:srgbClr val="9900CC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912880" y="1526070"/>
            <a:ext cx="2151017" cy="1915885"/>
          </a:xfrm>
          <a:prstGeom prst="roundRect">
            <a:avLst/>
          </a:prstGeom>
          <a:solidFill>
            <a:srgbClr val="0DD8F3"/>
          </a:solidFill>
          <a:ln>
            <a:solidFill>
              <a:srgbClr val="0DD8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9900CC"/>
                </a:solidFill>
              </a:rPr>
              <a:t>Сформированы навыки работы с материалами и инструментами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557144" y="3854202"/>
            <a:ext cx="2246810" cy="2085700"/>
          </a:xfrm>
          <a:prstGeom prst="roundRect">
            <a:avLst/>
          </a:prstGeom>
          <a:solidFill>
            <a:srgbClr val="0DD8F3"/>
          </a:solidFill>
          <a:ln>
            <a:solidFill>
              <a:srgbClr val="0DD8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900CC"/>
                </a:solidFill>
              </a:rPr>
              <a:t>Развивается воображение, фантазия, креативное мышление, </a:t>
            </a:r>
            <a:r>
              <a:rPr lang="ru-RU" dirty="0">
                <a:solidFill>
                  <a:srgbClr val="9900CC"/>
                </a:solidFill>
              </a:rPr>
              <a:t>коммуникативные навыки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154902" y="4288036"/>
            <a:ext cx="2246810" cy="2226631"/>
          </a:xfrm>
          <a:prstGeom prst="roundRect">
            <a:avLst/>
          </a:prstGeom>
          <a:solidFill>
            <a:srgbClr val="0DD8F3"/>
          </a:solidFill>
          <a:ln>
            <a:solidFill>
              <a:srgbClr val="0DD8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9900CC"/>
                </a:solidFill>
              </a:rPr>
              <a:t>Сформировано уважение к труду и его результатам.</a:t>
            </a:r>
            <a:br>
              <a:rPr lang="ru-RU" dirty="0">
                <a:solidFill>
                  <a:srgbClr val="9900CC"/>
                </a:solidFill>
              </a:rPr>
            </a:br>
            <a:r>
              <a:rPr lang="ru-RU" dirty="0">
                <a:solidFill>
                  <a:srgbClr val="9900CC"/>
                </a:solidFill>
              </a:rPr>
              <a:t> уважительное отношение к прикладному творчеству и искусству в целом</a:t>
            </a:r>
          </a:p>
        </p:txBody>
      </p:sp>
      <p:sp>
        <p:nvSpPr>
          <p:cNvPr id="21" name="Пятиугольник 20"/>
          <p:cNvSpPr/>
          <p:nvPr/>
        </p:nvSpPr>
        <p:spPr>
          <a:xfrm>
            <a:off x="7058320" y="5021876"/>
            <a:ext cx="2451538" cy="617582"/>
          </a:xfrm>
          <a:prstGeom prst="homePlat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ЛИЧНОСТНЫЕ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3398467" y="1526070"/>
            <a:ext cx="2243599" cy="546570"/>
          </a:xfrm>
          <a:prstGeom prst="homePlat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ПРЕДМЕТНЫЕ</a:t>
            </a:r>
          </a:p>
        </p:txBody>
      </p:sp>
      <p:sp>
        <p:nvSpPr>
          <p:cNvPr id="16" name="Пятиугольник 15"/>
          <p:cNvSpPr/>
          <p:nvPr/>
        </p:nvSpPr>
        <p:spPr>
          <a:xfrm>
            <a:off x="2443197" y="3979245"/>
            <a:ext cx="2451538" cy="617582"/>
          </a:xfrm>
          <a:prstGeom prst="homePlat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МЕТАПРЕДМЕТНЫЕ</a:t>
            </a:r>
          </a:p>
        </p:txBody>
      </p:sp>
    </p:spTree>
    <p:extLst>
      <p:ext uri="{BB962C8B-B14F-4D97-AF65-F5344CB8AC3E}">
        <p14:creationId xmlns:p14="http://schemas.microsoft.com/office/powerpoint/2010/main" val="360969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755631" cy="685859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5C8E2F-CD0E-486B-8257-DDA900823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28" y="365124"/>
            <a:ext cx="10973972" cy="6049743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C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C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>
              <a:latin typeface="+mn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5308A0C-9C65-49B3-AB8F-CDFA151AEA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9499" y="725425"/>
            <a:ext cx="5026152" cy="5815583"/>
          </a:xfrm>
          <a:prstGeom prst="rect">
            <a:avLst/>
          </a:prstGeom>
        </p:spPr>
      </p:pic>
      <p:sp>
        <p:nvSpPr>
          <p:cNvPr id="5" name="Выноска со стрелкой вниз 4"/>
          <p:cNvSpPr/>
          <p:nvPr/>
        </p:nvSpPr>
        <p:spPr>
          <a:xfrm>
            <a:off x="1853184" y="316992"/>
            <a:ext cx="4828032" cy="1377696"/>
          </a:xfrm>
          <a:prstGeom prst="downArrowCallo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МАТЕРИАЛЫ И ИНСТРУМЕНТЫ: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31264" y="1840992"/>
            <a:ext cx="4986528" cy="4700016"/>
          </a:xfrm>
          <a:prstGeom prst="rect">
            <a:avLst/>
          </a:prstGeom>
          <a:solidFill>
            <a:srgbClr val="0DD8F3"/>
          </a:solidFill>
          <a:ln>
            <a:solidFill>
              <a:srgbClr val="0DD8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Икеевская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 пупырчатая пленка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Шерсть разных оттенков, вискоза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Шлифмашинка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Мыло или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фейри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Шифон,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органза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шелк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Ножницы, непроливайка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Спиртовые чернила, акриловые краски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Разбавитель для чернил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9.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Клеевой пистолет, стержни к нему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10.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Чески, фломастер, кисти</a:t>
            </a:r>
            <a:b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11. Игла для валяния, губка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12.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Различные декоративные элементы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13. Картон, рамки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14.Пряжа, фетр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018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/>
          <a:srcRect t="13592"/>
          <a:stretch/>
        </p:blipFill>
        <p:spPr>
          <a:xfrm rot="16200000">
            <a:off x="-1823386" y="1823388"/>
            <a:ext cx="6858000" cy="32112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F91BC62-2566-4DF0-AE3E-BC30329926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43665" y="1583140"/>
            <a:ext cx="3754906" cy="347836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6D150DA-414E-42A2-AFCF-76EE9A9D37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282218" y="1573072"/>
            <a:ext cx="3627563" cy="349849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413302C-C79A-4F52-AD81-16E69027BF4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174654" y="1502523"/>
            <a:ext cx="3600684" cy="3612714"/>
          </a:xfrm>
          <a:prstGeom prst="rect">
            <a:avLst/>
          </a:prstGeom>
        </p:spPr>
      </p:pic>
      <p:sp>
        <p:nvSpPr>
          <p:cNvPr id="9" name="Выноска со стрелкой вниз 8"/>
          <p:cNvSpPr/>
          <p:nvPr/>
        </p:nvSpPr>
        <p:spPr>
          <a:xfrm>
            <a:off x="3769070" y="338493"/>
            <a:ext cx="7741920" cy="1072896"/>
          </a:xfrm>
          <a:prstGeom prst="downArrowCallo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ТЕХНОЛОГИЯ ИЗОТОВЛЕНИЯ ДЕКОРАТИВНОГО ПАННО В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                          ТЕХНИКИЕ «КАЛЕЙДОСКОП»</a:t>
            </a: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8510016" y="5303520"/>
            <a:ext cx="3364992" cy="1292352"/>
          </a:xfrm>
          <a:prstGeom prst="round2DiagRect">
            <a:avLst/>
          </a:prstGeom>
          <a:solidFill>
            <a:srgbClr val="0DD8F3"/>
          </a:solidFill>
          <a:ln>
            <a:solidFill>
              <a:srgbClr val="0DD8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b="1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16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Заготовка с шерстью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7" name="Пятиугольник 16"/>
          <p:cNvSpPr/>
          <p:nvPr/>
        </p:nvSpPr>
        <p:spPr>
          <a:xfrm>
            <a:off x="571282" y="4700015"/>
            <a:ext cx="914400" cy="390144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Рис. 1</a:t>
            </a:r>
          </a:p>
        </p:txBody>
      </p:sp>
      <p:sp>
        <p:nvSpPr>
          <p:cNvPr id="18" name="Пятиугольник 17"/>
          <p:cNvSpPr/>
          <p:nvPr/>
        </p:nvSpPr>
        <p:spPr>
          <a:xfrm>
            <a:off x="4507309" y="4683363"/>
            <a:ext cx="902208" cy="365760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Рис. 2</a:t>
            </a:r>
          </a:p>
        </p:txBody>
      </p:sp>
      <p:sp>
        <p:nvSpPr>
          <p:cNvPr id="19" name="Пятиугольник 18"/>
          <p:cNvSpPr/>
          <p:nvPr/>
        </p:nvSpPr>
        <p:spPr>
          <a:xfrm>
            <a:off x="8331700" y="4639443"/>
            <a:ext cx="914400" cy="377952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Рис. 3</a:t>
            </a: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4376928" y="5327904"/>
            <a:ext cx="3499104" cy="1335024"/>
          </a:xfrm>
          <a:prstGeom prst="round2DiagRect">
            <a:avLst/>
          </a:prstGeom>
          <a:solidFill>
            <a:srgbClr val="0DD8F3"/>
          </a:solidFill>
          <a:ln>
            <a:solidFill>
              <a:srgbClr val="0DD8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9900CC"/>
                </a:solidFill>
              </a:rPr>
              <a:t>2</a:t>
            </a:r>
            <a:r>
              <a:rPr lang="ru-RU" sz="1600" b="1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При помощи чесок для шерсти распушить и произвести ортогональную (параллельную) раскладку из шерсти и вискозы.</a:t>
            </a: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329184" y="5340096"/>
            <a:ext cx="3535680" cy="1267968"/>
          </a:xfrm>
          <a:prstGeom prst="round2DiagRect">
            <a:avLst/>
          </a:prstGeom>
          <a:solidFill>
            <a:srgbClr val="0DD8F3"/>
          </a:solidFill>
          <a:ln>
            <a:solidFill>
              <a:srgbClr val="0DD8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b="1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Разработать эскиз композиции</a:t>
            </a:r>
            <a:endParaRPr lang="ru-RU" sz="1600" b="1" dirty="0">
              <a:solidFill>
                <a:srgbClr val="99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01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/>
          <a:srcRect t="13592"/>
          <a:stretch/>
        </p:blipFill>
        <p:spPr>
          <a:xfrm rot="16200000">
            <a:off x="2667002" y="-2667000"/>
            <a:ext cx="6858000" cy="12192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E029D1-285E-4B4A-A189-0272E31AF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16" y="5308980"/>
            <a:ext cx="11934967" cy="1322198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+mn-lt"/>
              </a:rPr>
            </a:br>
            <a:r>
              <a:rPr lang="ru-RU" sz="2000" dirty="0">
                <a:latin typeface="+mn-lt"/>
              </a:rPr>
              <a:t/>
            </a:r>
            <a:br>
              <a:rPr lang="ru-RU" sz="2000" dirty="0">
                <a:latin typeface="+mn-lt"/>
              </a:rPr>
            </a:br>
            <a:endParaRPr lang="ru-RU" sz="2000" dirty="0">
              <a:latin typeface="+mn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2DF5E9A-C60C-4077-A0DC-43C44E6C6B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16" y="226821"/>
            <a:ext cx="3706505" cy="487744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3BAE01F-5D8B-45CD-9183-AC24D81852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458533" y="619799"/>
            <a:ext cx="4877442" cy="409148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6FA7DCD-7F34-4965-9D4E-CCA9BC394FE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557695" y="598474"/>
            <a:ext cx="4877440" cy="4134135"/>
          </a:xfrm>
          <a:prstGeom prst="rect">
            <a:avLst/>
          </a:prstGeom>
        </p:spPr>
      </p:pic>
      <p:sp>
        <p:nvSpPr>
          <p:cNvPr id="7" name="Пятиугольник 6"/>
          <p:cNvSpPr/>
          <p:nvPr/>
        </p:nvSpPr>
        <p:spPr>
          <a:xfrm>
            <a:off x="1104247" y="4542391"/>
            <a:ext cx="938784" cy="365760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Рис. 4</a:t>
            </a:r>
          </a:p>
        </p:txBody>
      </p:sp>
      <p:sp>
        <p:nvSpPr>
          <p:cNvPr id="9" name="Пятиугольник 8"/>
          <p:cNvSpPr/>
          <p:nvPr/>
        </p:nvSpPr>
        <p:spPr>
          <a:xfrm>
            <a:off x="4828032" y="4542391"/>
            <a:ext cx="987552" cy="365760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Рис. 5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8595064" y="4573674"/>
            <a:ext cx="938784" cy="341376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Рис. 6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31648" y="5260848"/>
            <a:ext cx="3389376" cy="1420368"/>
          </a:xfrm>
          <a:prstGeom prst="round2DiagRect">
            <a:avLst/>
          </a:prstGeom>
          <a:solidFill>
            <a:srgbClr val="0DD8F3"/>
          </a:solidFill>
          <a:ln>
            <a:solidFill>
              <a:srgbClr val="0DD8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Увалка заготовки при помощи воды, мыла и </a:t>
            </a:r>
            <a:r>
              <a:rPr lang="ru-RU" sz="1600" b="1" dirty="0" err="1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шлифмашинки</a:t>
            </a:r>
            <a:r>
              <a:rPr lang="ru-RU" sz="1600" b="1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(техника «Мокрое валяние</a:t>
            </a:r>
            <a:r>
              <a:rPr lang="ru-RU" sz="16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»)</a:t>
            </a:r>
            <a:r>
              <a:rPr lang="ru-RU" sz="1600" b="1" dirty="0">
                <a:solidFill>
                  <a:srgbClr val="9900CC"/>
                </a:solidFill>
              </a:rPr>
              <a:t/>
            </a:r>
            <a:br>
              <a:rPr lang="ru-RU" sz="1600" b="1" dirty="0">
                <a:solidFill>
                  <a:srgbClr val="9900CC"/>
                </a:solidFill>
              </a:rPr>
            </a:br>
            <a:endParaRPr lang="ru-RU" sz="1600" b="1" dirty="0">
              <a:solidFill>
                <a:srgbClr val="9900CC"/>
              </a:solidFill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4120896" y="5285232"/>
            <a:ext cx="3389376" cy="1383792"/>
          </a:xfrm>
          <a:prstGeom prst="round2DiagRect">
            <a:avLst/>
          </a:prstGeom>
          <a:solidFill>
            <a:srgbClr val="0DD8F3"/>
          </a:solidFill>
          <a:ln>
            <a:solidFill>
              <a:srgbClr val="0DD8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16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Перенести эскиз </a:t>
            </a:r>
            <a:r>
              <a:rPr lang="ru-RU" sz="1600" b="1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сухую заготовку из шерсти (</a:t>
            </a:r>
            <a:r>
              <a:rPr lang="ru-RU" sz="16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фломастер, маркер)</a:t>
            </a:r>
            <a:endParaRPr lang="ru-RU" sz="1600" b="1" dirty="0">
              <a:solidFill>
                <a:srgbClr val="99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8302752" y="5084064"/>
            <a:ext cx="3657600" cy="1621536"/>
          </a:xfrm>
          <a:prstGeom prst="round2DiagRect">
            <a:avLst/>
          </a:prstGeom>
          <a:solidFill>
            <a:srgbClr val="0DD8F3"/>
          </a:solidFill>
          <a:ln>
            <a:solidFill>
              <a:srgbClr val="0DD8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На поролоновую губку распределить заготовку, иглой для валяния сделать контур черной шерстью (техника сухого валяния «</a:t>
            </a:r>
            <a:r>
              <a:rPr lang="ru-RU" sz="1600" b="1" dirty="0" err="1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Фелтинг</a:t>
            </a:r>
            <a:r>
              <a:rPr lang="ru-RU" sz="16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»)</a:t>
            </a:r>
            <a:endParaRPr lang="ru-RU" sz="1600" b="1" dirty="0">
              <a:solidFill>
                <a:srgbClr val="99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47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/>
          <a:srcRect t="13592"/>
          <a:stretch/>
        </p:blipFill>
        <p:spPr>
          <a:xfrm rot="16200000">
            <a:off x="2776731" y="-2776729"/>
            <a:ext cx="6858000" cy="1241145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0E3D553-6E81-4BF6-B36B-23E8E7281D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4119" y="397420"/>
            <a:ext cx="4121624" cy="386231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644E37F-3275-4C3C-922D-0FEF46E3565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3524" y="267765"/>
            <a:ext cx="3751997" cy="412162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9F9F0F9-A598-45A6-9DDD-53EF3BE8A38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831540" y="397419"/>
            <a:ext cx="4121624" cy="3862316"/>
          </a:xfrm>
          <a:prstGeom prst="rect">
            <a:avLst/>
          </a:prstGeom>
        </p:spPr>
      </p:pic>
      <p:sp>
        <p:nvSpPr>
          <p:cNvPr id="10" name="Пятиугольник 9"/>
          <p:cNvSpPr/>
          <p:nvPr/>
        </p:nvSpPr>
        <p:spPr>
          <a:xfrm>
            <a:off x="465037" y="3893602"/>
            <a:ext cx="1146048" cy="329184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Рис. 7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5959522" y="3998809"/>
            <a:ext cx="1085088" cy="329184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Рис. 8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8420736" y="3974727"/>
            <a:ext cx="999744" cy="316992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Рис. 9</a:t>
            </a: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46304" y="4584192"/>
            <a:ext cx="3377184" cy="2060448"/>
          </a:xfrm>
          <a:prstGeom prst="round2DiagRect">
            <a:avLst/>
          </a:prstGeom>
          <a:solidFill>
            <a:srgbClr val="0DD8F3"/>
          </a:solidFill>
          <a:ln>
            <a:solidFill>
              <a:srgbClr val="0DD8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Коричневой шестью, иглой для </a:t>
            </a:r>
            <a:r>
              <a:rPr lang="ru-RU" sz="1600" b="1" dirty="0" err="1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фильцевания</a:t>
            </a:r>
            <a:r>
              <a:rPr lang="ru-RU" sz="1600" b="1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заполнить нательные части</a:t>
            </a:r>
            <a:r>
              <a:rPr lang="ru-RU" sz="1600" b="1" dirty="0">
                <a:solidFill>
                  <a:srgbClr val="9900CC"/>
                </a:solidFill>
              </a:rPr>
              <a:t>. </a:t>
            </a: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3755136" y="4523232"/>
            <a:ext cx="4913378" cy="2145792"/>
          </a:xfrm>
          <a:prstGeom prst="round2DiagRect">
            <a:avLst/>
          </a:prstGeom>
          <a:solidFill>
            <a:srgbClr val="0DD8F3"/>
          </a:solidFill>
          <a:ln>
            <a:solidFill>
              <a:srgbClr val="0DD8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Сделать надрезы на головном уборе маникюрными ножницами по намеченным линиям, снизу подложить ткань (в данном случае шифон), вытянуть и сформировать волан нужного объема. Клеевым пистолетом закрепить в некоторых местах ткань и таким образом сделать остальные воланы.</a:t>
            </a: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8936736" y="4535424"/>
            <a:ext cx="2974848" cy="2109216"/>
          </a:xfrm>
          <a:prstGeom prst="round2DiagRect">
            <a:avLst/>
          </a:prstGeom>
          <a:solidFill>
            <a:srgbClr val="0DD8F3"/>
          </a:solidFill>
          <a:ln>
            <a:solidFill>
              <a:srgbClr val="0DD8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Алой шерстью выделить губы (</a:t>
            </a:r>
            <a:r>
              <a:rPr lang="ru-RU" sz="1600" b="1" dirty="0" err="1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фильцевание</a:t>
            </a:r>
            <a:r>
              <a:rPr lang="ru-RU" sz="1600" b="1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44730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1082</TotalTime>
  <Words>685</Words>
  <Application>Microsoft Office PowerPoint</Application>
  <PresentationFormat>Произвольный</PresentationFormat>
  <Paragraphs>76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АВТОР  НАГЛЯДНОГО УЧЕБНО – МЕТОДИЧЕСКОГО ПОСОБИЯ                «КАЛЕЙДОСКОП»                                                          Ермилова Светлана Юрьевна педагог дополнительного образования Автономного учреждения дополнительного образования «Центр дополнительного образования детей и молодёжи»                Уватского муниципального района.                                                     КОНТАКТНАЯ ИНФОРМАЦИЯ Адрес:  Тюменская область, п. Туртас, ст. Юность-Комсомольская д.21 Телефон:  сотовый:8-904-889-78-09,  рабочий: 8(34561) 25-9-71 Е-mail:  iermilovas@mail.ru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программно – методического комплекта реализуемой дополнительной общеразвивающей программы по теме: «Методический продукт педагога дополнительного образования, как показатель профессионального мастерства». Аннотация К дополнительной общеразвивающей программе по декоративно – прикладному искусству «Арт – КреатиФФ»</dc:title>
  <dc:creator>ДОМ</dc:creator>
  <cp:lastModifiedBy>Светлана</cp:lastModifiedBy>
  <cp:revision>102</cp:revision>
  <dcterms:created xsi:type="dcterms:W3CDTF">2023-05-19T06:53:16Z</dcterms:created>
  <dcterms:modified xsi:type="dcterms:W3CDTF">2023-10-20T04:51:38Z</dcterms:modified>
</cp:coreProperties>
</file>