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8" r:id="rId2"/>
    <p:sldId id="257" r:id="rId3"/>
    <p:sldId id="259" r:id="rId4"/>
    <p:sldId id="260" r:id="rId5"/>
    <p:sldId id="262" r:id="rId6"/>
    <p:sldId id="265" r:id="rId7"/>
    <p:sldId id="264" r:id="rId8"/>
    <p:sldId id="312" r:id="rId9"/>
    <p:sldId id="314" r:id="rId10"/>
    <p:sldId id="311" r:id="rId11"/>
    <p:sldId id="316" r:id="rId12"/>
    <p:sldId id="315" r:id="rId13"/>
    <p:sldId id="318" r:id="rId14"/>
    <p:sldId id="269" r:id="rId15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1" d="100"/>
          <a:sy n="91" d="100"/>
        </p:scale>
        <p:origin x="-1210" y="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951187-5524-42FE-90D4-B6F0E19AA1F5}" type="datetimeFigureOut">
              <a:rPr lang="ru-RU" smtClean="0"/>
              <a:pPr/>
              <a:t>23.05.2024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0E67F8-CF7E-4225-9BAE-9D384050B77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66721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0E67F8-CF7E-4225-9BAE-9D384050B770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31160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840A77-CC26-4490-AC1C-F8DFF0452B4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69370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67E5EA-FB43-477D-85EF-EB2998FD72B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916191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FF5ABF-E5F6-4E2C-95F7-663A1C86884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102000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924239-0E0C-4112-A468-FDD8470F614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648090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B18893-98BC-4113-819F-6E166DFA9FD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490049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B687A6-A36A-4AF3-A8AB-2E6A80DF678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651778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4ABF92-D87E-47A0-948E-A2859D8E342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40153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5EC076-046D-4952-B5DF-545D133792F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2777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E4BD8C-5E20-47D6-A433-AF477F1345B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634491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C81676-75E0-4D02-A4DB-38478478111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133291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4F0C71-8774-4F85-BDF8-A06C62A3B92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472245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ru-RU" alt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ru-RU" alt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E2071366-C64D-41B7-BB8E-AFB866D7250C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4213" y="4292600"/>
            <a:ext cx="7772400" cy="1470025"/>
          </a:xfrm>
        </p:spPr>
        <p:txBody>
          <a:bodyPr/>
          <a:lstStyle/>
          <a:p>
            <a:r>
              <a:rPr lang="ru-RU" altLang="ru-RU" dirty="0">
                <a:solidFill>
                  <a:schemeClr val="bg1"/>
                </a:solidFill>
              </a:rPr>
              <a:t>Чем могут быть опасны онлайн-игры в Интернете?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58888" y="5876925"/>
            <a:ext cx="6400800" cy="769938"/>
          </a:xfrm>
        </p:spPr>
        <p:txBody>
          <a:bodyPr/>
          <a:lstStyle/>
          <a:p>
            <a:endParaRPr lang="ru-RU" alt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342901" y="1635726"/>
            <a:ext cx="8298182" cy="403355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0" y="857250"/>
            <a:ext cx="9144000" cy="778476"/>
          </a:xfrm>
          <a:prstGeom prst="roundRect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Подмена абонентского номера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5363" y="1722223"/>
            <a:ext cx="1453082" cy="2900362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2443" y="1722223"/>
            <a:ext cx="1407647" cy="294487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379" y="4892133"/>
            <a:ext cx="1114425" cy="451343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4971" y="4892134"/>
            <a:ext cx="1445645" cy="507597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4782" y="4928605"/>
            <a:ext cx="1317503" cy="471125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3609" y="2793352"/>
            <a:ext cx="792956" cy="792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2230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2"/>
          <p:cNvSpPr txBox="1">
            <a:spLocks/>
          </p:cNvSpPr>
          <p:nvPr/>
        </p:nvSpPr>
        <p:spPr>
          <a:xfrm>
            <a:off x="822960" y="2422686"/>
            <a:ext cx="7818124" cy="100631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38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2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342901" y="1783080"/>
            <a:ext cx="8298182" cy="38862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0" y="857250"/>
            <a:ext cx="9144000" cy="925830"/>
          </a:xfrm>
          <a:prstGeom prst="roundRect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Лица, обналичивающие денежные средства, полученные преступным путем («</a:t>
            </a:r>
            <a:r>
              <a:rPr lang="ru-RU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дропы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»)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71600" y="1862364"/>
            <a:ext cx="5996818" cy="3727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4198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2"/>
          <p:cNvSpPr txBox="1">
            <a:spLocks/>
          </p:cNvSpPr>
          <p:nvPr/>
        </p:nvSpPr>
        <p:spPr>
          <a:xfrm>
            <a:off x="822960" y="2422686"/>
            <a:ext cx="7818124" cy="100631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38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2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342901" y="1944644"/>
            <a:ext cx="8298182" cy="372463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0" y="857250"/>
            <a:ext cx="9144000" cy="1044146"/>
          </a:xfrm>
          <a:prstGeom prst="roundRect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Лица, обладающие низким уровнем информационно-правовой грамотности, чаще всего становятся жертвами мошенников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2245" y="2588206"/>
            <a:ext cx="8179491" cy="2336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3399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2"/>
          <p:cNvSpPr txBox="1">
            <a:spLocks/>
          </p:cNvSpPr>
          <p:nvPr/>
        </p:nvSpPr>
        <p:spPr>
          <a:xfrm>
            <a:off x="822960" y="2422686"/>
            <a:ext cx="7818124" cy="100631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38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2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342901" y="1716046"/>
            <a:ext cx="8298182" cy="395323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0" y="857250"/>
            <a:ext cx="9144000" cy="858795"/>
          </a:xfrm>
          <a:prstGeom prst="roundRect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Профилактика преступлений, совершаемых с использованием информационно-телекоммуникационных технологий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/>
          <a:srcRect l="-9297" t="106418" r="5868" b="-52787"/>
          <a:stretch/>
        </p:blipFill>
        <p:spPr>
          <a:xfrm>
            <a:off x="2052026" y="4453067"/>
            <a:ext cx="4261473" cy="226860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/>
          <a:srcRect l="-149913" t="69145" r="155982" b="-15265"/>
          <a:stretch/>
        </p:blipFill>
        <p:spPr>
          <a:xfrm>
            <a:off x="2669864" y="3847585"/>
            <a:ext cx="4002785" cy="225853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6638" y="2321527"/>
            <a:ext cx="3798472" cy="25350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21432" y="1970859"/>
            <a:ext cx="3668213" cy="3347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9002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ru-RU" sz="5400" b="1" i="1" dirty="0"/>
          </a:p>
          <a:p>
            <a:pPr marL="0" indent="0" algn="ctr">
              <a:buNone/>
            </a:pPr>
            <a:r>
              <a:rPr lang="ru-RU" sz="5400" b="1" i="1" dirty="0">
                <a:solidFill>
                  <a:schemeClr val="accent2">
                    <a:lumMod val="75000"/>
                  </a:schemeClr>
                </a:solidFill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6887001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88913"/>
            <a:ext cx="8229600" cy="647700"/>
          </a:xfrm>
        </p:spPr>
        <p:txBody>
          <a:bodyPr/>
          <a:lstStyle/>
          <a:p>
            <a:r>
              <a:rPr lang="ru-RU" altLang="ru-RU" sz="3200" dirty="0">
                <a:solidFill>
                  <a:schemeClr val="bg1"/>
                </a:solidFill>
              </a:rPr>
              <a:t>Что такое </a:t>
            </a:r>
            <a:r>
              <a:rPr lang="ru-RU" altLang="ru-RU" sz="3200" dirty="0" err="1">
                <a:solidFill>
                  <a:schemeClr val="bg1"/>
                </a:solidFill>
              </a:rPr>
              <a:t>киберпреступность</a:t>
            </a:r>
            <a:r>
              <a:rPr lang="ru-RU" altLang="ru-RU" sz="3200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66728" y="836712"/>
            <a:ext cx="8676456" cy="5073650"/>
          </a:xfrm>
        </p:spPr>
        <p:txBody>
          <a:bodyPr/>
          <a:lstStyle/>
          <a:p>
            <a:pPr algn="just">
              <a:buFontTx/>
              <a:buNone/>
            </a:pPr>
            <a:r>
              <a:rPr lang="ru-RU" altLang="ru-RU" sz="2800" dirty="0">
                <a:solidFill>
                  <a:schemeClr val="accent2"/>
                </a:solidFill>
              </a:rPr>
              <a:t>Сегодня </a:t>
            </a:r>
            <a:r>
              <a:rPr lang="ru-RU" altLang="ru-RU" sz="2800" dirty="0" err="1">
                <a:solidFill>
                  <a:schemeClr val="accent2"/>
                </a:solidFill>
              </a:rPr>
              <a:t>киберпреступность</a:t>
            </a:r>
            <a:r>
              <a:rPr lang="ru-RU" altLang="ru-RU" sz="2800" dirty="0">
                <a:solidFill>
                  <a:schemeClr val="accent2"/>
                </a:solidFill>
              </a:rPr>
              <a:t> представляет большую угрозу обществу ввиду огромного количества интернет-пользователей и мобильных устройств, всё большего количества детей, играющих в онлайн-игры и общающихся в Интернете.</a:t>
            </a:r>
          </a:p>
          <a:p>
            <a:pPr algn="just">
              <a:buFontTx/>
              <a:buNone/>
            </a:pPr>
            <a:r>
              <a:rPr lang="ru-RU" altLang="ru-RU" sz="2800" dirty="0" err="1">
                <a:solidFill>
                  <a:schemeClr val="accent2"/>
                </a:solidFill>
              </a:rPr>
              <a:t>Киберпреступность</a:t>
            </a:r>
            <a:r>
              <a:rPr lang="ru-RU" altLang="ru-RU" sz="2800" dirty="0">
                <a:solidFill>
                  <a:schemeClr val="accent2"/>
                </a:solidFill>
              </a:rPr>
              <a:t> - это вид преступления, в котором задействованы компьютеры или </a:t>
            </a:r>
            <a:r>
              <a:rPr lang="ru-RU" altLang="ru-RU" sz="2800" dirty="0" err="1">
                <a:solidFill>
                  <a:schemeClr val="accent2"/>
                </a:solidFill>
              </a:rPr>
              <a:t>киберсреда</a:t>
            </a:r>
            <a:r>
              <a:rPr lang="ru-RU" altLang="ru-RU" sz="2800" dirty="0">
                <a:solidFill>
                  <a:schemeClr val="accent2"/>
                </a:solidFill>
              </a:rPr>
              <a:t>.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4552677"/>
            <a:ext cx="2663524" cy="177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4395599"/>
            <a:ext cx="2736304" cy="2090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Picture 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40" r="22280"/>
          <a:stretch/>
        </p:blipFill>
        <p:spPr bwMode="auto">
          <a:xfrm>
            <a:off x="6516216" y="4149080"/>
            <a:ext cx="2482966" cy="230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88913"/>
            <a:ext cx="8229600" cy="647700"/>
          </a:xfrm>
        </p:spPr>
        <p:txBody>
          <a:bodyPr/>
          <a:lstStyle/>
          <a:p>
            <a:r>
              <a:rPr lang="ru-RU" altLang="ru-RU" sz="3200" dirty="0">
                <a:solidFill>
                  <a:schemeClr val="bg1"/>
                </a:solidFill>
              </a:rPr>
              <a:t>Опасности онлайн-игр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528" y="980728"/>
            <a:ext cx="8229600" cy="5073650"/>
          </a:xfrm>
        </p:spPr>
        <p:txBody>
          <a:bodyPr/>
          <a:lstStyle/>
          <a:p>
            <a:r>
              <a:rPr lang="ru-RU" altLang="ru-RU" sz="2800" dirty="0">
                <a:solidFill>
                  <a:schemeClr val="accent2"/>
                </a:solidFill>
              </a:rPr>
              <a:t>Вредоносные программы</a:t>
            </a:r>
          </a:p>
          <a:p>
            <a:r>
              <a:rPr lang="ru-RU" altLang="ru-RU" sz="2800" dirty="0">
                <a:solidFill>
                  <a:schemeClr val="accent2"/>
                </a:solidFill>
              </a:rPr>
              <a:t>Онлайн-пиратство</a:t>
            </a:r>
          </a:p>
          <a:p>
            <a:r>
              <a:rPr lang="ru-RU" altLang="ru-RU" sz="2800" dirty="0" smtClean="0">
                <a:solidFill>
                  <a:schemeClr val="accent2"/>
                </a:solidFill>
              </a:rPr>
              <a:t>Интернет-мошенничество</a:t>
            </a:r>
            <a:endParaRPr lang="ru-RU" altLang="ru-RU" sz="2800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88913"/>
            <a:ext cx="8229600" cy="647700"/>
          </a:xfrm>
        </p:spPr>
        <p:txBody>
          <a:bodyPr/>
          <a:lstStyle/>
          <a:p>
            <a:r>
              <a:rPr lang="ru-RU" altLang="ru-RU" sz="3200" dirty="0">
                <a:solidFill>
                  <a:schemeClr val="bg1"/>
                </a:solidFill>
              </a:rPr>
              <a:t>                            Вредоносные программы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1520" y="2204864"/>
            <a:ext cx="8568951" cy="5073650"/>
          </a:xfrm>
        </p:spPr>
        <p:txBody>
          <a:bodyPr/>
          <a:lstStyle/>
          <a:p>
            <a:pPr algn="just">
              <a:buFontTx/>
              <a:buNone/>
            </a:pPr>
            <a:r>
              <a:rPr lang="ru-RU" altLang="ru-RU" sz="2600" dirty="0">
                <a:solidFill>
                  <a:schemeClr val="accent2">
                    <a:lumMod val="75000"/>
                  </a:schemeClr>
                </a:solidFill>
              </a:rPr>
              <a:t>Вредоносные программы – это компьютерные программы, которые могут нанести вред компьютеру и хранящимся на нём данным.</a:t>
            </a:r>
          </a:p>
          <a:p>
            <a:pPr algn="just">
              <a:buNone/>
            </a:pPr>
            <a:r>
              <a:rPr lang="ru-RU" altLang="ru-RU" sz="2600" dirty="0">
                <a:solidFill>
                  <a:schemeClr val="accent2">
                    <a:lumMod val="75000"/>
                  </a:schemeClr>
                </a:solidFill>
              </a:rPr>
              <a:t>К ним относятся вирусы, черви и «троянские кони». </a:t>
            </a:r>
            <a:r>
              <a:rPr lang="ru-RU" sz="2600" dirty="0">
                <a:solidFill>
                  <a:schemeClr val="accent2">
                    <a:lumMod val="75000"/>
                  </a:schemeClr>
                </a:solidFill>
              </a:rPr>
              <a:t>Они могут снижать скорость обмена данными с Интернетом и даже использовать ваш компьютер для распространения своих копий на компьютеры ваших друзей, и по всей остальной Глобальной сети.</a:t>
            </a:r>
            <a:endParaRPr lang="ru-RU" altLang="ru-RU" sz="2600" dirty="0">
              <a:solidFill>
                <a:schemeClr val="accent2">
                  <a:lumMod val="75000"/>
                </a:schemeClr>
              </a:solidFill>
            </a:endParaRPr>
          </a:p>
          <a:p>
            <a:pPr>
              <a:buFontTx/>
              <a:buNone/>
            </a:pPr>
            <a:endParaRPr lang="ru-RU" altLang="ru-RU" dirty="0">
              <a:solidFill>
                <a:schemeClr val="accent2"/>
              </a:solidFill>
            </a:endParaRP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5517232"/>
            <a:ext cx="2448272" cy="1247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8" y="260648"/>
            <a:ext cx="3482102" cy="207691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" y="908720"/>
            <a:ext cx="9048750" cy="5688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88913"/>
            <a:ext cx="8229600" cy="647700"/>
          </a:xfrm>
        </p:spPr>
        <p:txBody>
          <a:bodyPr/>
          <a:lstStyle/>
          <a:p>
            <a:r>
              <a:rPr lang="ru-RU" altLang="ru-RU" sz="3200" dirty="0">
                <a:solidFill>
                  <a:schemeClr val="bg1"/>
                </a:solidFill>
              </a:rPr>
              <a:t>Онлайн-пиратство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052513"/>
            <a:ext cx="8229600" cy="5073650"/>
          </a:xfrm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/>
          <a:lstStyle/>
          <a:p>
            <a:pPr algn="just">
              <a:buFontTx/>
              <a:buNone/>
            </a:pPr>
            <a:endParaRPr lang="ru-RU" altLang="ru-RU" dirty="0">
              <a:solidFill>
                <a:schemeClr val="bg1"/>
              </a:solidFill>
            </a:endParaRPr>
          </a:p>
          <a:p>
            <a:pPr algn="just">
              <a:buFontTx/>
              <a:buNone/>
            </a:pPr>
            <a:endParaRPr lang="ru-RU" altLang="ru-RU" dirty="0">
              <a:solidFill>
                <a:schemeClr val="bg1"/>
              </a:solidFill>
            </a:endParaRPr>
          </a:p>
          <a:p>
            <a:pPr algn="just">
              <a:buFontTx/>
              <a:buNone/>
            </a:pPr>
            <a:endParaRPr lang="ru-RU" altLang="ru-RU" dirty="0">
              <a:solidFill>
                <a:schemeClr val="bg1"/>
              </a:solidFill>
            </a:endParaRPr>
          </a:p>
          <a:p>
            <a:pPr algn="just">
              <a:buFontTx/>
              <a:buNone/>
            </a:pPr>
            <a:endParaRPr lang="ru-RU" altLang="ru-RU" dirty="0">
              <a:solidFill>
                <a:schemeClr val="bg1"/>
              </a:solidFill>
            </a:endParaRPr>
          </a:p>
          <a:p>
            <a:pPr algn="just">
              <a:buFontTx/>
              <a:buNone/>
            </a:pPr>
            <a:endParaRPr lang="ru-RU" altLang="ru-RU" dirty="0">
              <a:solidFill>
                <a:schemeClr val="bg1"/>
              </a:solidFill>
            </a:endParaRPr>
          </a:p>
          <a:p>
            <a:pPr algn="just">
              <a:buFontTx/>
              <a:buNone/>
            </a:pPr>
            <a:endParaRPr lang="ru-RU" alt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>
              <a:buFontTx/>
              <a:buNone/>
            </a:pPr>
            <a:r>
              <a:rPr lang="ru-RU" alt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Онлайн-пиратство –незаконное копирование и распространение материалов, защищенное авторским правом без разрешения правообладателя.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88913"/>
            <a:ext cx="8229600" cy="647700"/>
          </a:xfrm>
        </p:spPr>
        <p:txBody>
          <a:bodyPr/>
          <a:lstStyle/>
          <a:p>
            <a:r>
              <a:rPr lang="ru-RU" altLang="ru-RU" sz="3200" dirty="0">
                <a:solidFill>
                  <a:schemeClr val="bg1"/>
                </a:solidFill>
              </a:rPr>
              <a:t>Интернет-мошенничество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512" y="908720"/>
            <a:ext cx="8712968" cy="5073650"/>
          </a:xfrm>
        </p:spPr>
        <p:txBody>
          <a:bodyPr/>
          <a:lstStyle/>
          <a:p>
            <a:pPr algn="just">
              <a:buFontTx/>
              <a:buNone/>
            </a:pPr>
            <a:r>
              <a:rPr lang="ru-RU" sz="2600" dirty="0">
                <a:solidFill>
                  <a:schemeClr val="accent2">
                    <a:lumMod val="75000"/>
                  </a:schemeClr>
                </a:solidFill>
              </a:rPr>
              <a:t>Мошенничество в сети Интернет – один из видов </a:t>
            </a:r>
            <a:r>
              <a:rPr lang="ru-RU" sz="2600" dirty="0" err="1">
                <a:solidFill>
                  <a:schemeClr val="accent2">
                    <a:lumMod val="75000"/>
                  </a:schemeClr>
                </a:solidFill>
              </a:rPr>
              <a:t>киберпреступления</a:t>
            </a:r>
            <a:r>
              <a:rPr lang="ru-RU" sz="2600" dirty="0">
                <a:solidFill>
                  <a:schemeClr val="accent2">
                    <a:lumMod val="75000"/>
                  </a:schemeClr>
                </a:solidFill>
              </a:rPr>
              <a:t>, целью которого является обман пользователей. Хищение конфиденциальных данных может привести к тому, что хакер незаконно получает доступ и каким-либо образом использует личную информацию пользователя (номера банковских счетов, паспортные данные, коды, пароли и др.) с целью причинить материальный и финансовый ущерб</a:t>
            </a:r>
            <a:r>
              <a:rPr lang="ru-RU" sz="2600" dirty="0"/>
              <a:t>.</a:t>
            </a:r>
            <a:endParaRPr lang="ru-RU" altLang="ru-RU" sz="2600" dirty="0">
              <a:solidFill>
                <a:schemeClr val="accent2"/>
              </a:solidFill>
            </a:endParaRPr>
          </a:p>
        </p:txBody>
      </p:sp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4221088"/>
            <a:ext cx="4032448" cy="22661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88913"/>
            <a:ext cx="8229600" cy="647700"/>
          </a:xfrm>
        </p:spPr>
        <p:txBody>
          <a:bodyPr/>
          <a:lstStyle/>
          <a:p>
            <a:endParaRPr lang="ru-RU" altLang="ru-RU" sz="3200" dirty="0">
              <a:solidFill>
                <a:schemeClr val="bg1"/>
              </a:solidFill>
            </a:endParaRP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527" y="1052513"/>
            <a:ext cx="8567861" cy="5073650"/>
          </a:xfrm>
        </p:spPr>
        <p:txBody>
          <a:bodyPr/>
          <a:lstStyle/>
          <a:p>
            <a:pPr algn="just">
              <a:buFontTx/>
              <a:buNone/>
            </a:pPr>
            <a:endParaRPr lang="ru-RU" altLang="ru-RU" sz="2800" dirty="0">
              <a:solidFill>
                <a:schemeClr val="accent2"/>
              </a:solidFill>
            </a:endParaRPr>
          </a:p>
        </p:txBody>
      </p:sp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3700"/>
            <a:ext cx="9144000" cy="6138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9E7269AA-48BD-46F5-BE09-6A845FAF9D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D490E91C-906E-485B-A4A6-FC9C1989345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7480" y="1401505"/>
            <a:ext cx="8449473" cy="475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5716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2"/>
          <p:cNvSpPr txBox="1">
            <a:spLocks/>
          </p:cNvSpPr>
          <p:nvPr/>
        </p:nvSpPr>
        <p:spPr>
          <a:xfrm>
            <a:off x="822960" y="2422686"/>
            <a:ext cx="7818124" cy="100631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38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2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342901" y="1783080"/>
            <a:ext cx="8298182" cy="38862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0" y="857250"/>
            <a:ext cx="9144000" cy="651510"/>
          </a:xfrm>
          <a:prstGeom prst="roundRect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Приобретение злоумышленниками банковских карт, принадлежащих третьим лицам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30643" y="1783081"/>
            <a:ext cx="6597285" cy="3864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313271"/>
      </p:ext>
    </p:extLst>
  </p:cSld>
  <p:clrMapOvr>
    <a:masterClrMapping/>
  </p:clrMapOvr>
</p:sld>
</file>

<file path=ppt/theme/theme1.xml><?xml version="1.0" encoding="utf-8"?>
<a:theme xmlns:a="http://schemas.openxmlformats.org/drawingml/2006/main" name="Internet">
  <a:themeElements>
    <a:clrScheme name="Интернет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Интернет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Интернет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Интернет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Интернет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Интернет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Интернет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Интернет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Интернет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Интернет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Интернет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Интернет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Интернет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Интернет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Internet</Template>
  <TotalTime>143</TotalTime>
  <Words>243</Words>
  <Application>Microsoft Office PowerPoint</Application>
  <PresentationFormat>Экран (4:3)</PresentationFormat>
  <Paragraphs>29</Paragraphs>
  <Slides>14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Internet</vt:lpstr>
      <vt:lpstr>Чем могут быть опасны онлайн-игры в Интернете?</vt:lpstr>
      <vt:lpstr>Что такое киберпреступность?</vt:lpstr>
      <vt:lpstr>Опасности онлайн-игр</vt:lpstr>
      <vt:lpstr>                            Вредоносные программы</vt:lpstr>
      <vt:lpstr>Онлайн-пиратство</vt:lpstr>
      <vt:lpstr>Интернет-мошенничество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Чем опасны онлайн-игры в Интернете?</dc:title>
  <dc:creator>user</dc:creator>
  <dc:description>Презентации по культуре и искусству. Шаблоны PowerPoint http://freeppt.ru/</dc:description>
  <cp:lastModifiedBy>Светлана</cp:lastModifiedBy>
  <cp:revision>20</cp:revision>
  <dcterms:created xsi:type="dcterms:W3CDTF">2017-06-25T17:53:54Z</dcterms:created>
  <dcterms:modified xsi:type="dcterms:W3CDTF">2024-05-23T11:20:57Z</dcterms:modified>
</cp:coreProperties>
</file>