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256" r:id="rId2"/>
    <p:sldId id="259" r:id="rId3"/>
    <p:sldId id="287" r:id="rId4"/>
    <p:sldId id="260" r:id="rId5"/>
    <p:sldId id="286" r:id="rId6"/>
    <p:sldId id="283" r:id="rId7"/>
    <p:sldId id="261" r:id="rId8"/>
    <p:sldId id="262" r:id="rId9"/>
    <p:sldId id="278" r:id="rId10"/>
    <p:sldId id="282" r:id="rId11"/>
    <p:sldId id="284" r:id="rId12"/>
    <p:sldId id="272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8098"/>
    <a:srgbClr val="951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0569-3162-4624-8508-7DCDE5395D3D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62020-4A17-42A6-BC2E-9D340F99E6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3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62020-4A17-42A6-BC2E-9D340F99E6D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45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9C06-5161-4E6A-B09B-BC46E58507AB}" type="datetimeFigureOut">
              <a:rPr lang="ru-RU" smtClean="0"/>
              <a:pPr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7E6D-9844-45F0-96C3-BA91A9AA5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7088" cy="6381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928" y="1451102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Обновление содержания дополнительных общеобразовательных общеразвивающих программ </a:t>
            </a:r>
          </a:p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а 2024 – 2025 уч.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84344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4505334" cy="322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499" y="476672"/>
            <a:ext cx="3359187" cy="3664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16632"/>
            <a:ext cx="774259" cy="865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3140968"/>
            <a:ext cx="3371380" cy="3426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2887102"/>
            <a:ext cx="670618" cy="6706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0972" y="3755526"/>
            <a:ext cx="2834886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2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719" y="200888"/>
            <a:ext cx="4456562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5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574998"/>
            <a:ext cx="66247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РАБОЧАЯ ПРОГРАММА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ВОСПИТАНИЯ</a:t>
            </a:r>
            <a:endParaRPr lang="ru-RU" dirty="0"/>
          </a:p>
          <a:p>
            <a:r>
              <a:rPr lang="ru-RU" dirty="0"/>
              <a:t>Рабочая программа воспитательной работы содержит:</a:t>
            </a:r>
          </a:p>
          <a:p>
            <a:r>
              <a:rPr lang="ru-RU" dirty="0"/>
              <a:t>	краткую характеристику</a:t>
            </a:r>
          </a:p>
          <a:p>
            <a:r>
              <a:rPr lang="ru-RU" dirty="0"/>
              <a:t>	цели, задачи,  </a:t>
            </a:r>
          </a:p>
          <a:p>
            <a:r>
              <a:rPr lang="ru-RU" dirty="0"/>
              <a:t>	</a:t>
            </a:r>
            <a:r>
              <a:rPr lang="ru-RU" b="1" dirty="0">
                <a:solidFill>
                  <a:srgbClr val="FF0000"/>
                </a:solidFill>
              </a:rPr>
              <a:t>ожидаемые </a:t>
            </a:r>
            <a:r>
              <a:rPr lang="ru-RU" dirty="0"/>
              <a:t>результаты</a:t>
            </a:r>
          </a:p>
          <a:p>
            <a:r>
              <a:rPr lang="ru-RU" dirty="0"/>
              <a:t>	календарный план воспитательной работы.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996952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УСЛОВИЯ РЕАЛИЗАЦИИ ПРОГРАММЫ.</a:t>
            </a:r>
          </a:p>
          <a:p>
            <a:r>
              <a:rPr lang="ru-RU" dirty="0"/>
              <a:t>Содержит: </a:t>
            </a:r>
          </a:p>
          <a:p>
            <a:r>
              <a:rPr lang="ru-RU" dirty="0"/>
              <a:t>	материально-техническое обеспечение;</a:t>
            </a:r>
          </a:p>
          <a:p>
            <a:r>
              <a:rPr lang="ru-RU" dirty="0"/>
              <a:t>	информационное обеспечение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ru-RU" dirty="0" err="1">
                <a:solidFill>
                  <a:srgbClr val="FF0000"/>
                </a:solidFill>
              </a:rPr>
              <a:t>интернет-ресурсы</a:t>
            </a:r>
            <a:r>
              <a:rPr lang="ru-RU" dirty="0">
                <a:solidFill>
                  <a:srgbClr val="FF0000"/>
                </a:solidFill>
              </a:rPr>
              <a:t> АКТИВНЫЕ ССЫЛКИ); </a:t>
            </a:r>
          </a:p>
          <a:p>
            <a:r>
              <a:rPr lang="ru-RU" dirty="0"/>
              <a:t>	кадровое обеспечение (</a:t>
            </a:r>
            <a:r>
              <a:rPr lang="ru-RU" dirty="0">
                <a:solidFill>
                  <a:srgbClr val="FF0000"/>
                </a:solidFill>
              </a:rPr>
              <a:t>указан квалификационный уровень педагога дополнительного образования, указаны другие специалисты, привлекаемые для реализации программы (в случае необходимости).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342865"/>
            <a:ext cx="237765" cy="310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25273"/>
            <a:ext cx="237765" cy="3109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8" y="3789040"/>
            <a:ext cx="2377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9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404664"/>
            <a:ext cx="704256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СПИСОК</a:t>
            </a:r>
            <a:r>
              <a:rPr lang="ru-RU" sz="2400" b="1" dirty="0">
                <a:solidFill>
                  <a:srgbClr val="C00000"/>
                </a:solidFill>
              </a:rPr>
              <a:t> ЛИТЕРАТУРЫ И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ИНФОРМАЦИОННЫХ ИСТОЧНИКОВ</a:t>
            </a:r>
          </a:p>
          <a:p>
            <a:r>
              <a:rPr lang="ru-RU" b="1" dirty="0">
                <a:solidFill>
                  <a:srgbClr val="C00000"/>
                </a:solidFill>
              </a:rPr>
              <a:t>	</a:t>
            </a:r>
            <a:r>
              <a:rPr lang="ru-RU" dirty="0"/>
              <a:t>нормативно – правовые документы</a:t>
            </a:r>
          </a:p>
          <a:p>
            <a:r>
              <a:rPr lang="ru-RU" dirty="0"/>
              <a:t>	список источников для педагогов</a:t>
            </a:r>
          </a:p>
          <a:p>
            <a:r>
              <a:rPr lang="ru-RU" dirty="0"/>
              <a:t>	список источников для обучающихся</a:t>
            </a:r>
          </a:p>
          <a:p>
            <a:r>
              <a:rPr lang="ru-RU" dirty="0"/>
              <a:t>	список источников для родителей</a:t>
            </a:r>
          </a:p>
          <a:p>
            <a:r>
              <a:rPr lang="ru-RU" b="1" dirty="0">
                <a:solidFill>
                  <a:srgbClr val="C00000"/>
                </a:solidFill>
              </a:rPr>
              <a:t>	список интернет </a:t>
            </a:r>
            <a:r>
              <a:rPr lang="ru-RU" b="1" dirty="0" smtClean="0">
                <a:solidFill>
                  <a:srgbClr val="C00000"/>
                </a:solidFill>
              </a:rPr>
              <a:t>источников</a:t>
            </a:r>
          </a:p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Общие правила составления библиографического списка: </a:t>
            </a:r>
          </a:p>
          <a:p>
            <a:r>
              <a:rPr lang="ru-RU" dirty="0"/>
              <a:t>	нумерация всей использованной литературы сплошная от первого до последнего источника;</a:t>
            </a:r>
          </a:p>
          <a:p>
            <a:r>
              <a:rPr lang="ru-RU" dirty="0"/>
              <a:t>	оформление списка использованной литературы рекомендуется выполнять по принципу алфавитного именного указателя:</a:t>
            </a:r>
          </a:p>
          <a:p>
            <a:r>
              <a:rPr lang="ru-RU" dirty="0"/>
              <a:t>	электронные ресурсы помещаются в общий библиографический список в соответствии с указанным порядком </a:t>
            </a:r>
            <a:r>
              <a:rPr lang="ru-RU" dirty="0">
                <a:solidFill>
                  <a:srgbClr val="FF0000"/>
                </a:solidFill>
              </a:rPr>
              <a:t>(Ф.И автора, заголовок описания, тип ресурса [Электронный ресурс]. Режим доступа. Дата.) </a:t>
            </a:r>
          </a:p>
          <a:p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желательно использовать современный актуальный список литературы, за исключение редких изданий.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3" y="1273756"/>
            <a:ext cx="237765" cy="3109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71" y="1697974"/>
            <a:ext cx="237765" cy="310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3" y="2142848"/>
            <a:ext cx="237765" cy="3109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44" y="2858732"/>
            <a:ext cx="237765" cy="310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4" y="3389756"/>
            <a:ext cx="237765" cy="310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4" y="4223684"/>
            <a:ext cx="237764" cy="3109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3" y="5312800"/>
            <a:ext cx="2377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52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794142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Постановление Главного государственного санитарного врача Российской Федерации от 28 января 2021 г.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</a:t>
            </a:r>
            <a:endParaRPr lang="ru-RU" dirty="0" smtClean="0"/>
          </a:p>
          <a:p>
            <a:pPr algn="just"/>
            <a:r>
              <a:rPr lang="ru-RU" dirty="0"/>
              <a:t>Письмо </a:t>
            </a:r>
            <a:r>
              <a:rPr lang="ru-RU" dirty="0" err="1"/>
              <a:t>Минпросвещения</a:t>
            </a:r>
            <a:r>
              <a:rPr lang="ru-RU" dirty="0"/>
              <a:t> России от 31 января 2022 г. № ДГ-245/06 «О направлении методических рекомендаций» («Методические рекомендации по реализации дополнительных общеобразовательных программ с применением электронного обучения и дистанционных образовательных технологий</a:t>
            </a:r>
            <a:r>
              <a:rPr lang="ru-RU" dirty="0" smtClean="0"/>
              <a:t>»).</a:t>
            </a:r>
          </a:p>
          <a:p>
            <a:pPr algn="just"/>
            <a:r>
              <a:rPr lang="ru-RU" dirty="0"/>
              <a:t>Приказ </a:t>
            </a:r>
            <a:r>
              <a:rPr lang="ru-RU" dirty="0" err="1"/>
              <a:t>Минобрнауки</a:t>
            </a:r>
            <a:r>
              <a:rPr lang="ru-RU" dirty="0"/>
              <a:t> и </a:t>
            </a:r>
            <a:r>
              <a:rPr lang="ru-RU" dirty="0" err="1"/>
              <a:t>Минпросвещения</a:t>
            </a:r>
            <a:r>
              <a:rPr lang="ru-RU" dirty="0"/>
              <a:t> России от 05 августа 2020 г. № 882/391 «Об организации и осуществлении деятельности при сетевой форме реализации образовательных программ» (вместе с «Порядком организации и осуществления образовательной деятельности </a:t>
            </a:r>
            <a:r>
              <a:rPr lang="ru-RU" dirty="0">
                <a:solidFill>
                  <a:srgbClr val="FF0000"/>
                </a:solidFill>
              </a:rPr>
              <a:t>при сетевой форме </a:t>
            </a:r>
            <a:r>
              <a:rPr lang="ru-RU" dirty="0"/>
              <a:t>реализации образовательных программ») и примерной формой договора.</a:t>
            </a: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Шеврон 10"/>
          <p:cNvSpPr/>
          <p:nvPr/>
        </p:nvSpPr>
        <p:spPr>
          <a:xfrm>
            <a:off x="364316" y="878249"/>
            <a:ext cx="194498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врон 15"/>
          <p:cNvSpPr/>
          <p:nvPr/>
        </p:nvSpPr>
        <p:spPr>
          <a:xfrm>
            <a:off x="287450" y="2249488"/>
            <a:ext cx="194498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>
            <a:off x="287450" y="3642578"/>
            <a:ext cx="194498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34835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КЛЮЧЕВЫЕ НОРМАТИВНЫЕ ДОКУМЕНТЫ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9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340768"/>
            <a:ext cx="6603593" cy="4485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ПАСПОРТ ПРОГРАММЫ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620688"/>
            <a:ext cx="705678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ea typeface="Calibri" panose="020F0502020204030204" pitchFamily="34" charset="0"/>
              </a:rPr>
              <a:t>Титульный лист</a:t>
            </a:r>
            <a:endParaRPr lang="ru-RU" sz="1600" dirty="0"/>
          </a:p>
          <a:p>
            <a:pPr algn="just"/>
            <a:r>
              <a:rPr lang="ru-RU" sz="1600" b="1" dirty="0">
                <a:ea typeface="Calibri" panose="020F0502020204030204" pitchFamily="34" charset="0"/>
              </a:rPr>
              <a:t>Содержание</a:t>
            </a:r>
            <a:endParaRPr lang="ru-RU" sz="1600" dirty="0"/>
          </a:p>
          <a:p>
            <a:pPr algn="just"/>
            <a:r>
              <a:rPr lang="ru-RU" sz="1600" b="1" dirty="0">
                <a:ea typeface="Calibri" panose="020F0502020204030204" pitchFamily="34" charset="0"/>
              </a:rPr>
              <a:t>Паспорт программы</a:t>
            </a:r>
            <a:endParaRPr lang="ru-RU" sz="1600" dirty="0"/>
          </a:p>
          <a:p>
            <a:pPr algn="ctr"/>
            <a:r>
              <a:rPr lang="ru-RU" sz="1600" b="1" dirty="0">
                <a:ea typeface="Calibri" panose="020F0502020204030204" pitchFamily="34" charset="0"/>
              </a:rPr>
              <a:t>РАЗДЕЛ 1. Комплекс основных характеристик программы</a:t>
            </a:r>
            <a:endParaRPr lang="ru-RU" sz="1600" dirty="0"/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Пояснительная записка (характеристика программы)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направленность;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нормативно-правовая база;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актуальность;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педагогическая целесообразность;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</a:rPr>
              <a:t>особенности реализации программы </a:t>
            </a:r>
            <a:r>
              <a:rPr lang="ru-RU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(где реализуется программа, особенности набора на программу, если сетевое </a:t>
            </a: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</a:rPr>
              <a:t>(указать ОУ), инклюзивная программа, социальные партнёры (спорт. школа, библиотеки, ЦДК и т.д</a:t>
            </a:r>
            <a:r>
              <a:rPr lang="ru-RU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.);</a:t>
            </a:r>
            <a:endParaRPr lang="ru-RU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Times New Roman" panose="02020603050405020304" pitchFamily="18" charset="0"/>
              </a:rPr>
              <a:t>формы и методы организации занятий при очной форме обучения (обучение с применением цифровых технологий дистанционное обучение;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объём и срок освоения программы</a:t>
            </a: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</a:rPr>
              <a:t> (таблица);</a:t>
            </a:r>
            <a:endParaRPr lang="ru-RU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уровень освоения программы;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FF0000"/>
                </a:solidFill>
                <a:ea typeface="Calibri" panose="020F0502020204030204" pitchFamily="34" charset="0"/>
              </a:rPr>
              <a:t>особенности организации образовательного </a:t>
            </a:r>
            <a:r>
              <a:rPr lang="ru-RU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процесса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к</a:t>
            </a:r>
            <a:r>
              <a:rPr lang="ru-RU" sz="1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раткая характеристика контингента</a:t>
            </a:r>
            <a:endParaRPr lang="ru-RU" sz="1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Цель и задачи программы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>
                <a:ea typeface="Calibri" panose="020F0502020204030204" pitchFamily="34" charset="0"/>
              </a:rPr>
              <a:t>Учебный план</a:t>
            </a:r>
            <a:endParaRPr lang="ru-RU" sz="1600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dirty="0">
                <a:ea typeface="Calibri" panose="020F0502020204030204" pitchFamily="34" charset="0"/>
              </a:rPr>
              <a:t>содержание учебного </a:t>
            </a:r>
            <a:r>
              <a:rPr lang="ru-RU" sz="1600" dirty="0" smtClean="0">
                <a:ea typeface="Calibri" panose="020F0502020204030204" pitchFamily="34" charset="0"/>
              </a:rPr>
              <a:t>плана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16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одержание УП при дистанционном обучении (таблица)</a:t>
            </a:r>
            <a:endParaRPr lang="ru-RU" sz="16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742950" lvl="1" indent="-285750" algn="just">
              <a:buFont typeface="+mj-lt"/>
              <a:buAutoNum type="arabicPeriod"/>
            </a:pPr>
            <a:r>
              <a:rPr lang="ru-RU" sz="1600" dirty="0" smtClean="0">
                <a:ea typeface="Calibri" panose="020F0502020204030204" pitchFamily="34" charset="0"/>
              </a:rPr>
              <a:t>Планируемые </a:t>
            </a:r>
            <a:r>
              <a:rPr lang="ru-RU" sz="1600" dirty="0">
                <a:ea typeface="Calibri" panose="020F0502020204030204" pitchFamily="34" charset="0"/>
              </a:rPr>
              <a:t>результаты</a:t>
            </a:r>
            <a:endParaRPr lang="ru-RU" sz="1600" dirty="0">
              <a:ea typeface="Times New Roman" panose="02020603050405020304" pitchFamily="18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</a:endParaRPr>
          </a:p>
          <a:p>
            <a:pPr algn="just"/>
            <a:endParaRPr lang="ru-RU" sz="1600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2621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ОФОРМЛЕНИЕ ПРОГРАММЫ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37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28" y="19433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66247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</a:rPr>
              <a:t>Особенности организации образовательного процесса </a:t>
            </a:r>
            <a:r>
              <a:rPr lang="ru-RU" sz="2400" dirty="0"/>
              <a:t>– входит, отличительные особенности </a:t>
            </a:r>
            <a:r>
              <a:rPr lang="ru-RU" sz="2400" dirty="0" smtClean="0"/>
              <a:t>программы </a:t>
            </a:r>
            <a:r>
              <a:rPr lang="ru-RU" sz="2400" dirty="0"/>
              <a:t>– основные идеи (работающие на повышение результативности), особенности образовательного процесса именно вашей </a:t>
            </a:r>
            <a:r>
              <a:rPr lang="ru-RU" sz="2400" dirty="0" smtClean="0"/>
              <a:t>ДООП – реализация регионального компонента, индивидуального образовательного маршрута, использование современных методик, технологий </a:t>
            </a:r>
            <a:r>
              <a:rPr lang="ru-RU" sz="2400" dirty="0"/>
              <a:t>(краткая характеристика </a:t>
            </a:r>
            <a:r>
              <a:rPr lang="ru-RU" sz="2400" dirty="0" smtClean="0"/>
              <a:t>контингента - </a:t>
            </a:r>
            <a:r>
              <a:rPr lang="ru-RU" sz="2400" dirty="0"/>
              <a:t>дети сельской местности, ОВЗ, дети с высокими образовательными результатами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681278"/>
            <a:ext cx="6192688" cy="381242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4677" y="197433"/>
            <a:ext cx="4304149" cy="331651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508530"/>
            <a:ext cx="4735478" cy="4345497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846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04664"/>
            <a:ext cx="67687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smtClean="0">
                <a:ea typeface="Calibri" panose="020F0502020204030204" pitchFamily="34" charset="0"/>
              </a:rPr>
              <a:t>РАЗДЕЛ </a:t>
            </a:r>
            <a:r>
              <a:rPr lang="ru-RU" b="1" dirty="0">
                <a:ea typeface="Calibri" panose="020F0502020204030204" pitchFamily="34" charset="0"/>
              </a:rPr>
              <a:t>2. Комплекс организационно – педагогических условий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2.1. Календарный учебный </a:t>
            </a:r>
            <a:r>
              <a:rPr lang="ru-RU" dirty="0" smtClean="0">
                <a:ea typeface="Calibri" panose="020F0502020204030204" pitchFamily="34" charset="0"/>
              </a:rPr>
              <a:t>график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Times New Roman" panose="02020603050405020304" pitchFamily="18" charset="0"/>
              </a:rPr>
              <a:t>2.2. </a:t>
            </a:r>
            <a:r>
              <a:rPr lang="ru-RU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РАБОЧАЯ ПРОГРАММА (КТП)</a:t>
            </a:r>
            <a:endParaRPr lang="ru-RU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2.3. Формы аттестации (входной, текущий контроль, промежуточная аттестация, итоговая аттестация)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a typeface="Calibri" panose="020F0502020204030204" pitchFamily="34" charset="0"/>
              </a:rPr>
              <a:t>оценочные материалы.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2.3. Методические материалы </a:t>
            </a:r>
            <a:endParaRPr lang="ru-RU" dirty="0" smtClean="0"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</a:rPr>
              <a:t>2.4</a:t>
            </a:r>
            <a:r>
              <a:rPr lang="ru-RU" dirty="0">
                <a:ea typeface="Calibri" panose="020F0502020204030204" pitchFamily="34" charset="0"/>
              </a:rPr>
              <a:t>. Рабочая программа воспитания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a typeface="Calibri" panose="020F0502020204030204" pitchFamily="34" charset="0"/>
              </a:rPr>
              <a:t>календарный план воспитательной работы.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ea typeface="Calibri" panose="020F0502020204030204" pitchFamily="34" charset="0"/>
              </a:rPr>
              <a:t>2.5. Условия реализации программы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a typeface="Calibri" panose="020F0502020204030204" pitchFamily="34" charset="0"/>
              </a:rPr>
              <a:t>материально – техническое обеспечение;</a:t>
            </a:r>
            <a:endParaRPr lang="ru-RU" dirty="0"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a typeface="Calibri" panose="020F0502020204030204" pitchFamily="34" charset="0"/>
              </a:rPr>
              <a:t>информационное обеспечение </a:t>
            </a:r>
            <a:r>
              <a:rPr lang="ru-RU" dirty="0">
                <a:solidFill>
                  <a:srgbClr val="FF0000"/>
                </a:solidFill>
                <a:ea typeface="Calibri" panose="020F0502020204030204" pitchFamily="34" charset="0"/>
              </a:rPr>
              <a:t>(интернет – ресурсы АКТИВНЫЕ ССЫЛКИ);</a:t>
            </a:r>
            <a:endParaRPr lang="ru-RU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dirty="0">
                <a:ea typeface="Calibri" panose="020F0502020204030204" pitchFamily="34" charset="0"/>
              </a:rPr>
              <a:t>кадровое обеспечение (кто и по какой программе осуществляет образовательный процесс (квалификация, образование);</a:t>
            </a:r>
            <a:endParaRPr lang="ru-RU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ea typeface="Calibri" panose="020F0502020204030204" pitchFamily="34" charset="0"/>
              </a:rPr>
              <a:t>СПИСОК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ЛИТЕРАТУРЫ И ИНФОРМАЦИОННЫХ ИСТОЧНИКОВ</a:t>
            </a:r>
            <a:endParaRPr lang="ru-RU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66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68585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7158" y="714356"/>
            <a:ext cx="6984776" cy="4375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825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</a:rPr>
              <a:t>СТРУКТУРА РАБОЧЕЙ ПРОГРАММЫ </a:t>
            </a:r>
            <a:endParaRPr lang="ru-RU" sz="2400" dirty="0">
              <a:solidFill>
                <a:schemeClr val="accent6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50482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(загружаем в систему формируем отдельным документом)</a:t>
            </a:r>
            <a:endParaRPr lang="ru-RU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71755" marR="71755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</a:rPr>
              <a:t>Рабочие программы учебных предметов, курсов, дисциплин, модулей </a:t>
            </a:r>
            <a:r>
              <a:rPr lang="ru-RU" sz="2000" dirty="0">
                <a:ea typeface="Times New Roman" panose="02020603050405020304" pitchFamily="18" charset="0"/>
              </a:rPr>
              <a:t>содержит: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a typeface="Times New Roman" panose="02020603050405020304" pitchFamily="18" charset="0"/>
              </a:rPr>
              <a:t>цель и задачи (по уровням, модулям, годам, курсу);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a typeface="Times New Roman" panose="02020603050405020304" pitchFamily="18" charset="0"/>
              </a:rPr>
              <a:t>планируемые результаты;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a typeface="Times New Roman" panose="02020603050405020304" pitchFamily="18" charset="0"/>
              </a:rPr>
              <a:t>КУГ (календарный учебный график)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000" dirty="0">
                <a:ea typeface="Times New Roman" panose="02020603050405020304" pitchFamily="18" charset="0"/>
              </a:rPr>
              <a:t>календарно-тематическое </a:t>
            </a:r>
            <a:endParaRPr lang="ru-RU" sz="2000" dirty="0" smtClean="0"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ОФОРМЛЯЕТСЯ </a:t>
            </a:r>
            <a:r>
              <a:rPr lang="ru-RU" sz="2000" b="1" dirty="0">
                <a:ea typeface="Times New Roman" panose="02020603050405020304" pitchFamily="18" charset="0"/>
              </a:rPr>
              <a:t>-</a:t>
            </a:r>
            <a:r>
              <a:rPr lang="ru-RU" sz="2000" dirty="0">
                <a:ea typeface="Times New Roman" panose="02020603050405020304" pitchFamily="18" charset="0"/>
              </a:rPr>
              <a:t> титульный лист, пояснительная </a:t>
            </a:r>
            <a:r>
              <a:rPr lang="ru-RU" sz="2000" dirty="0" smtClean="0">
                <a:ea typeface="Times New Roman" panose="02020603050405020304" pitchFamily="18" charset="0"/>
              </a:rPr>
              <a:t>записка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ОТДЕЛЬНЫМ ДОКУМЕНТОМ УЧЕБНЫЙ ПЛАН!</a:t>
            </a:r>
            <a:endParaRPr lang="ru-RU" sz="2000" b="1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solidFill>
                <a:srgbClr val="1880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13547"/>
            <a:ext cx="9144793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20688"/>
            <a:ext cx="6504996" cy="1975275"/>
          </a:xfrm>
          <a:prstGeom prst="rect">
            <a:avLst/>
          </a:prstGeom>
        </p:spPr>
      </p:pic>
      <p:sp>
        <p:nvSpPr>
          <p:cNvPr id="8" name="Шеврон 7"/>
          <p:cNvSpPr/>
          <p:nvPr/>
        </p:nvSpPr>
        <p:spPr>
          <a:xfrm>
            <a:off x="754334" y="1954707"/>
            <a:ext cx="169258" cy="288032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049" y="3216651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МЕТОДИЧЕСКИЕ МАТЕРИАЛЫ</a:t>
            </a:r>
          </a:p>
          <a:p>
            <a:pPr algn="just"/>
            <a:r>
              <a:rPr lang="ru-RU" dirty="0"/>
              <a:t>Методы, формы, приёмы и технологии организации образовательной </a:t>
            </a:r>
            <a:r>
              <a:rPr lang="ru-RU" dirty="0" smtClean="0"/>
              <a:t>деятельности – </a:t>
            </a:r>
            <a:r>
              <a:rPr lang="ru-RU" dirty="0" smtClean="0">
                <a:solidFill>
                  <a:srgbClr val="FF0000"/>
                </a:solidFill>
              </a:rPr>
              <a:t>ТОЛЬКО ТЕ МЕТОДЫ И ТЕХНОЛОГИИ, КОТОРЫЕ ОТРАЖАЮТ ИМЕННО ВАШУ ОБРАЗОВАТЕЛЬНУЮ ДЕЯТЕЛЬНОСТЬ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/>
              <a:t>(</a:t>
            </a:r>
            <a:r>
              <a:rPr lang="ru-RU" dirty="0"/>
              <a:t>наглядно-методические, </a:t>
            </a:r>
            <a:r>
              <a:rPr lang="ru-RU" dirty="0" smtClean="0"/>
              <a:t>и дидактические материалы </a:t>
            </a:r>
            <a:r>
              <a:rPr lang="ru-RU" b="1" dirty="0" smtClean="0">
                <a:solidFill>
                  <a:srgbClr val="FF0000"/>
                </a:solidFill>
              </a:rPr>
              <a:t>(обязательно ссылка на приложение!)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34" y="1446021"/>
            <a:ext cx="23776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344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532</Words>
  <Application>Microsoft Office PowerPoint</Application>
  <PresentationFormat>Экран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 ДОД « Центр дополнительного образования детей и молодёжи Уватского муниципального района»</dc:title>
  <dc:creator>Светлана</dc:creator>
  <cp:lastModifiedBy>HP</cp:lastModifiedBy>
  <cp:revision>64</cp:revision>
  <dcterms:created xsi:type="dcterms:W3CDTF">2013-02-12T05:05:43Z</dcterms:created>
  <dcterms:modified xsi:type="dcterms:W3CDTF">2024-05-02T06:45:11Z</dcterms:modified>
</cp:coreProperties>
</file>